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3"/>
  </p:notesMasterIdLst>
  <p:sldIdLst>
    <p:sldId id="256" r:id="rId2"/>
    <p:sldId id="263" r:id="rId3"/>
    <p:sldId id="564" r:id="rId4"/>
    <p:sldId id="573" r:id="rId5"/>
    <p:sldId id="574" r:id="rId6"/>
    <p:sldId id="605" r:id="rId7"/>
    <p:sldId id="622" r:id="rId8"/>
    <p:sldId id="364" r:id="rId9"/>
    <p:sldId id="565" r:id="rId10"/>
    <p:sldId id="651" r:id="rId11"/>
    <p:sldId id="654" r:id="rId12"/>
    <p:sldId id="652" r:id="rId13"/>
    <p:sldId id="653" r:id="rId14"/>
    <p:sldId id="566" r:id="rId15"/>
    <p:sldId id="656" r:id="rId16"/>
    <p:sldId id="657" r:id="rId17"/>
    <p:sldId id="658" r:id="rId18"/>
    <p:sldId id="659" r:id="rId19"/>
    <p:sldId id="660" r:id="rId20"/>
    <p:sldId id="661" r:id="rId21"/>
    <p:sldId id="662" r:id="rId22"/>
    <p:sldId id="663" r:id="rId23"/>
    <p:sldId id="664" r:id="rId24"/>
    <p:sldId id="665" r:id="rId25"/>
    <p:sldId id="666" r:id="rId26"/>
    <p:sldId id="667" r:id="rId27"/>
    <p:sldId id="668" r:id="rId28"/>
    <p:sldId id="669" r:id="rId29"/>
    <p:sldId id="671" r:id="rId30"/>
    <p:sldId id="672" r:id="rId31"/>
    <p:sldId id="503" r:id="rId32"/>
    <p:sldId id="678" r:id="rId33"/>
    <p:sldId id="674" r:id="rId34"/>
    <p:sldId id="675" r:id="rId35"/>
    <p:sldId id="676" r:id="rId36"/>
    <p:sldId id="718" r:id="rId37"/>
    <p:sldId id="679" r:id="rId38"/>
    <p:sldId id="680" r:id="rId39"/>
    <p:sldId id="681" r:id="rId40"/>
    <p:sldId id="728" r:id="rId41"/>
    <p:sldId id="729" r:id="rId42"/>
    <p:sldId id="730" r:id="rId43"/>
    <p:sldId id="731" r:id="rId44"/>
    <p:sldId id="732" r:id="rId45"/>
    <p:sldId id="733" r:id="rId46"/>
    <p:sldId id="691" r:id="rId47"/>
    <p:sldId id="690" r:id="rId48"/>
    <p:sldId id="735" r:id="rId49"/>
    <p:sldId id="736" r:id="rId50"/>
    <p:sldId id="737" r:id="rId51"/>
    <p:sldId id="738" r:id="rId52"/>
    <p:sldId id="739" r:id="rId53"/>
    <p:sldId id="740" r:id="rId54"/>
    <p:sldId id="741" r:id="rId55"/>
    <p:sldId id="700" r:id="rId56"/>
    <p:sldId id="701" r:id="rId57"/>
    <p:sldId id="742" r:id="rId58"/>
    <p:sldId id="743" r:id="rId59"/>
    <p:sldId id="744" r:id="rId60"/>
    <p:sldId id="745" r:id="rId61"/>
    <p:sldId id="749" r:id="rId62"/>
    <p:sldId id="746" r:id="rId63"/>
    <p:sldId id="747" r:id="rId64"/>
    <p:sldId id="748" r:id="rId65"/>
    <p:sldId id="704" r:id="rId66"/>
    <p:sldId id="705" r:id="rId67"/>
    <p:sldId id="707" r:id="rId68"/>
    <p:sldId id="708" r:id="rId69"/>
    <p:sldId id="697" r:id="rId70"/>
    <p:sldId id="698" r:id="rId71"/>
    <p:sldId id="716" r:id="rId72"/>
    <p:sldId id="717" r:id="rId73"/>
    <p:sldId id="719" r:id="rId74"/>
    <p:sldId id="720" r:id="rId75"/>
    <p:sldId id="722" r:id="rId76"/>
    <p:sldId id="723" r:id="rId77"/>
    <p:sldId id="721" r:id="rId78"/>
    <p:sldId id="724" r:id="rId79"/>
    <p:sldId id="725" r:id="rId80"/>
    <p:sldId id="726" r:id="rId81"/>
    <p:sldId id="727"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9084"/>
  </p:normalViewPr>
  <p:slideViewPr>
    <p:cSldViewPr snapToGrid="0">
      <p:cViewPr varScale="1">
        <p:scale>
          <a:sx n="133" d="100"/>
          <a:sy n="133" d="100"/>
        </p:scale>
        <p:origin x="35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14/4/25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4740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333994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957577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Esta es la forma que vamos a modelar un problema de aprendizaje por refuerzo. El decidir que dado un estado y acción a tomar, no importa el pasado es una </a:t>
            </a:r>
            <a:r>
              <a:rPr lang="es-ES" sz="6000" dirty="0" err="1"/>
              <a:t>decisio</a:t>
            </a:r>
            <a:r>
              <a:rPr lang="es-ES" sz="6000" dirty="0"/>
              <a:t> fuerte pero que simplifica el procesamiento.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66035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3737328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a:buFont typeface="+mj-lt"/>
              <a:buAutoNum type="arabicPeriod"/>
            </a:pPr>
            <a:r>
              <a:rPr lang="en-US" sz="8000" dirty="0"/>
              <a:t>The environment’s current state is input to the agent.</a:t>
            </a:r>
          </a:p>
          <a:p>
            <a:pPr>
              <a:buFont typeface="+mj-lt"/>
              <a:buAutoNum type="arabicPeriod"/>
            </a:pPr>
            <a:r>
              <a:rPr lang="en-US" sz="8000" dirty="0"/>
              <a:t>The agent uses that current state to decide what action it should take. It does not need a memory of the full history of states and actions that came before it. The agent decides to place its token in some position. There are many possible actions to choose from, so how does it decide what action to take? It’s a very important question but we’ll come to that later.</a:t>
            </a:r>
          </a:p>
          <a:p>
            <a:pPr>
              <a:buFont typeface="+mj-lt"/>
              <a:buAutoNum type="arabicPeriod"/>
            </a:pPr>
            <a:r>
              <a:rPr lang="en-US" sz="8000" dirty="0"/>
              <a:t>That action is passed as input to the environment.</a:t>
            </a:r>
          </a:p>
          <a:p>
            <a:pPr>
              <a:buFont typeface="+mj-lt"/>
              <a:buAutoNum type="arabicPeriod"/>
            </a:pPr>
            <a:r>
              <a:rPr lang="en-US" sz="8000" dirty="0"/>
              <a:t>The environment uses the current state and the selected action and outputs two things — it transitions the world to the next state, and it provides some reward. For instance, it takes the next move by placing its token in some position and provides us a reward. In this case, since no one has won the game yet, it provides a neutral reward of 0 points. How the environment does this is opaque to the agent, and not in our control.</a:t>
            </a:r>
          </a:p>
          <a:p>
            <a:pPr>
              <a:buFont typeface="+mj-lt"/>
              <a:buAutoNum type="arabicPeriod"/>
            </a:pPr>
            <a:r>
              <a:rPr lang="en-US" sz="8000" dirty="0"/>
              <a:t>This reward from the environment is then provided as feedback to the agent as a consequence of the previous action</a:t>
            </a:r>
            <a:br>
              <a:rPr lang="en-US" sz="8000" dirty="0"/>
            </a:br>
            <a:br>
              <a:rPr lang="en-US" sz="8000" dirty="0"/>
            </a:br>
            <a:r>
              <a:rPr lang="en-US" sz="9600" dirty="0"/>
              <a:t>Throughout this process, it is the agent’s goal to maximize the total amount of rewards that it receives from taking actions in given states. It wants to maximize not just the immediate reward, but the cumulative rewards it receives over time. </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18672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685900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Del segundo </a:t>
            </a:r>
            <a:r>
              <a:rPr lang="es-ES" sz="6000" dirty="0" err="1"/>
              <a:t>item</a:t>
            </a:r>
            <a:r>
              <a:rPr lang="es-ES" sz="6000" dirty="0"/>
              <a:t>: </a:t>
            </a:r>
            <a:r>
              <a:rPr lang="es-ES" sz="8000" dirty="0"/>
              <a:t>Por ejemplo, si el agente hubiera elegido la acción a₁, el entorno podría pasar al estado S₂ o S₃ realizando diferentes movimientos. Otro ejemplo de videojuego podría ser que a partir de un estado determinado (por ejemplo, el personaje está parado en un tejado), la misma acción del agente (el personaje salta) podría, con cierta probabilidad, terminar en más de un estado siguiente (por ejemplo, aterrizar en un techo vecino, o caer al suelo), según lo controle el entorno.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1" dirty="0"/>
              <a:t>How does the environment transition to the next state?</a:t>
            </a: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For most realistic RL problems that we will deal with, the answer will usually be that 'it just does’. Most environments have complex internal dynamics that control how they behave when an action is taken from a particular state.</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9635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2519094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2019612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882203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The first point is that if the agent had to choose between getting some amount of reward now versus later, the immediate reward is more valuable. Since the discount factor, </a:t>
            </a:r>
            <a:r>
              <a:rPr lang="el-GR" sz="8000" dirty="0"/>
              <a:t>γ, </a:t>
            </a:r>
            <a:r>
              <a:rPr lang="en-US" sz="8000" dirty="0"/>
              <a:t>is less than 1, we will discount later rewards more than immediate rewards.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80367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 a game of chess, the agent has to pick the better of two paths. In the first, it can kill off a few pieces early on by playing aggressively. That gives it some immediate reward. However in the long run that puts it in a disadvantaged position, and it loses the game. Hence it gets a large negative reward at the end. Alternately it can play a different set of moves which yields lower rewards at first but where it ultimately wins the game. And thus gets a large positive reward.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604277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7579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00690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974886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45582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257592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Claramente, las recompensas que obtenemos (y por tanto el retorno y por tanto el valor) dependen de la acción que realizamos desde un estado determinado. Y como la acción depende de la Política elegida, se deduce que el Valor depende de la Política.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P.ej. Si nuestra política fuera elegir acciones completamente aleatorias (es decir, acciones de muestra de una distribución uniforme), el Valor (recompensa esperada) de un estado probablemente sería bastante bajo, ya que definitivamente no estamos eligiendo las mejores acciones posibles.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P.ej. En cambio, si nuestra política fuera elegir acciones de una distribución de probabilidad que produzca las máximas recompensas cuando se muestreen, el Valor (recompensa esperada) de un estado sería mucho mayor.</a:t>
            </a: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633192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289580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01054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3898950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544822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029004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996792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Figura: Cuando el agente toma una acción a1, ve el siguiente estado S3 y la Recompensa R1.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235036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Figura: Cuando el agente toma una acción a1, ve el siguiente estado S3 y la Recompensa R1.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068790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765536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896683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116393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45619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2601573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1046524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277154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4084538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2160887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1616516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60084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428406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el retorno es igual a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retorno esperar en ese estado.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72899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355257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3164999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471704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6420555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la recompensa es igual al valor descontado del siguiente estado -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recompensa esperar en ese paso.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2070179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1412358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Mencionar que Montecarlo y aprendizaje por diferencia temporal son los dos extremos, otras técnicas actualizan en N pasos.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368207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269501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930746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3523923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1458151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3027303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56758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15462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0853992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23593803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6151571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4788343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905143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70012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27171042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16424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2451014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379161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41187320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41590518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35959303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1045576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5119954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7365287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5149852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3426659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3613889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251743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2431890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2592289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juegos como el ajedrez, el refuerzo se recibe sólo al final del juego. En otros entornos, las recompensas vienen más frecuentemente. En el ping-pong, cada punto que sube al marcador puede considerarse como una recompensa; cuando se aprende a gatear, cualquier movimiento hacia delante es un éxito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ello</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animales</a:t>
            </a:r>
            <a:r>
              <a:rPr lang="en-US" sz="1800" dirty="0">
                <a:effectLst/>
                <a:latin typeface="Times"/>
              </a:rPr>
              <a:t> </a:t>
            </a:r>
            <a:r>
              <a:rPr lang="en-US" sz="1800" dirty="0" err="1">
                <a:effectLst/>
                <a:latin typeface="Times"/>
              </a:rPr>
              <a:t>parecen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cableados</a:t>
            </a:r>
            <a:r>
              <a:rPr lang="en-US" sz="1800" dirty="0">
                <a:effectLst/>
                <a:latin typeface="Times"/>
              </a:rPr>
              <a:t> para </a:t>
            </a:r>
            <a:r>
              <a:rPr lang="en-US" sz="1800" dirty="0" err="1">
                <a:effectLst/>
                <a:latin typeface="Times"/>
              </a:rPr>
              <a:t>reconocer</a:t>
            </a:r>
            <a:r>
              <a:rPr lang="en-US" sz="1800" dirty="0">
                <a:effectLst/>
                <a:latin typeface="Times"/>
              </a:rPr>
              <a:t> </a:t>
            </a:r>
            <a:r>
              <a:rPr lang="en-US" sz="1800" dirty="0" err="1">
                <a:effectLst/>
                <a:latin typeface="Times"/>
              </a:rPr>
              <a:t>el</a:t>
            </a:r>
            <a:r>
              <a:rPr lang="en-US" sz="1800" dirty="0">
                <a:effectLst/>
                <a:latin typeface="Times"/>
              </a:rPr>
              <a:t> dolor o </a:t>
            </a:r>
            <a:r>
              <a:rPr lang="en-US" sz="1800" dirty="0" err="1">
                <a:effectLst/>
                <a:latin typeface="Times"/>
              </a:rPr>
              <a:t>el</a:t>
            </a:r>
            <a:r>
              <a:rPr lang="en-US" sz="1800" dirty="0">
                <a:effectLst/>
                <a:latin typeface="Times"/>
              </a:rPr>
              <a:t> </a:t>
            </a:r>
            <a:r>
              <a:rPr lang="en-US" sz="1800" dirty="0" err="1">
                <a:effectLst/>
                <a:latin typeface="Times"/>
              </a:rPr>
              <a:t>hambre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recompensas</a:t>
            </a:r>
            <a:r>
              <a:rPr lang="en-US" sz="1800" dirty="0">
                <a:effectLst/>
                <a:latin typeface="Times"/>
              </a:rPr>
              <a:t> </a:t>
            </a:r>
            <a:r>
              <a:rPr lang="en-US" sz="1800" dirty="0" err="1">
                <a:effectLst/>
                <a:latin typeface="Times"/>
              </a:rPr>
              <a:t>negativas</a:t>
            </a:r>
            <a:r>
              <a:rPr lang="en-US" sz="1800" dirty="0">
                <a:effectLst/>
                <a:latin typeface="Times"/>
              </a:rPr>
              <a:t> y </a:t>
            </a:r>
            <a:r>
              <a:rPr lang="en-US" sz="1800" dirty="0" err="1">
                <a:effectLst/>
                <a:latin typeface="Times"/>
              </a:rPr>
              <a:t>el</a:t>
            </a:r>
            <a:r>
              <a:rPr lang="en-US" sz="1800" dirty="0">
                <a:effectLst/>
                <a:latin typeface="Times"/>
              </a:rPr>
              <a:t> placer y la comida se toman </a:t>
            </a:r>
            <a:r>
              <a:rPr lang="en-US" sz="1800" dirty="0" err="1">
                <a:effectLst/>
                <a:latin typeface="Times"/>
              </a:rPr>
              <a:t>como</a:t>
            </a:r>
            <a:r>
              <a:rPr lang="en-US" sz="1800" dirty="0">
                <a:effectLst/>
                <a:latin typeface="Times"/>
              </a:rPr>
              <a:t> </a:t>
            </a:r>
            <a:r>
              <a:rPr lang="en-US" sz="1800" dirty="0" err="1">
                <a:effectLst/>
                <a:latin typeface="Times"/>
              </a:rPr>
              <a:t>recompensas</a:t>
            </a:r>
            <a:r>
              <a:rPr lang="en-US" sz="1800" dirty="0">
                <a:effectLst/>
                <a:latin typeface="Times"/>
              </a:rPr>
              <a:t> </a:t>
            </a:r>
            <a:r>
              <a:rPr lang="en-US" sz="1800" dirty="0" err="1">
                <a:effectLst/>
                <a:latin typeface="Times"/>
              </a:rPr>
              <a:t>positivas</a:t>
            </a:r>
            <a:r>
              <a:rPr lang="en-US" sz="1800" dirty="0">
                <a:effectLst/>
                <a:latin typeface="Times"/>
              </a:rPr>
              <a:t>. Los </a:t>
            </a:r>
            <a:r>
              <a:rPr lang="en-US" sz="1800" dirty="0" err="1">
                <a:effectLst/>
                <a:latin typeface="Times"/>
              </a:rPr>
              <a:t>psicólogos</a:t>
            </a:r>
            <a:r>
              <a:rPr lang="en-US" sz="1800" dirty="0">
                <a:effectLst/>
                <a:latin typeface="Times"/>
              </a:rPr>
              <a:t> </a:t>
            </a:r>
            <a:r>
              <a:rPr lang="en-US" sz="1800" dirty="0" err="1">
                <a:effectLst/>
                <a:latin typeface="Times"/>
              </a:rPr>
              <a:t>han</a:t>
            </a:r>
            <a:r>
              <a:rPr lang="en-US" sz="1800" dirty="0">
                <a:effectLst/>
                <a:latin typeface="Times"/>
              </a:rPr>
              <a:t> </a:t>
            </a:r>
            <a:r>
              <a:rPr lang="en-US" sz="1800" dirty="0" err="1">
                <a:effectLst/>
                <a:latin typeface="Times"/>
              </a:rPr>
              <a:t>estudiado</a:t>
            </a:r>
            <a:r>
              <a:rPr lang="en-US" sz="1800" dirty="0">
                <a:effectLst/>
                <a:latin typeface="Times"/>
              </a:rPr>
              <a:t> </a:t>
            </a:r>
            <a:r>
              <a:rPr lang="en-US" sz="1800" dirty="0" err="1">
                <a:effectLst/>
                <a:latin typeface="Times"/>
              </a:rPr>
              <a:t>cuida</a:t>
            </a:r>
            <a:r>
              <a:rPr lang="en-US" sz="1800" dirty="0">
                <a:effectLst/>
                <a:latin typeface="Times"/>
              </a:rPr>
              <a:t>- </a:t>
            </a:r>
            <a:r>
              <a:rPr lang="en-US" sz="1800" dirty="0" err="1">
                <a:effectLst/>
                <a:latin typeface="Times"/>
              </a:rPr>
              <a:t>dosamente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refuerzo</a:t>
            </a:r>
            <a:r>
              <a:rPr lang="en-US" sz="1800" dirty="0">
                <a:effectLst/>
                <a:latin typeface="Times"/>
              </a:rPr>
              <a:t> con </a:t>
            </a:r>
            <a:r>
              <a:rPr lang="en-US" sz="1800" dirty="0" err="1">
                <a:effectLst/>
                <a:latin typeface="Times"/>
              </a:rPr>
              <a:t>animales</a:t>
            </a:r>
            <a:r>
              <a:rPr lang="en-US" sz="1800" dirty="0">
                <a:effectLst/>
                <a:latin typeface="Times"/>
              </a:rPr>
              <a:t> </a:t>
            </a:r>
            <a:r>
              <a:rPr lang="en-US" sz="1800" dirty="0" err="1">
                <a:effectLst/>
                <a:latin typeface="Times"/>
              </a:rPr>
              <a:t>desde</a:t>
            </a:r>
            <a:r>
              <a:rPr lang="en-US" sz="1800" dirty="0">
                <a:effectLst/>
                <a:latin typeface="Times"/>
              </a:rPr>
              <a:t> </a:t>
            </a:r>
            <a:r>
              <a:rPr lang="en-US" sz="1800" dirty="0" err="1">
                <a:effectLst/>
                <a:latin typeface="Times"/>
              </a:rPr>
              <a:t>hace</a:t>
            </a:r>
            <a:r>
              <a:rPr lang="en-US" sz="1800" dirty="0">
                <a:effectLst/>
                <a:latin typeface="Times"/>
              </a:rPr>
              <a:t> 60 </a:t>
            </a:r>
            <a:r>
              <a:rPr lang="en-US" sz="1800" dirty="0" err="1">
                <a:effectLst/>
                <a:latin typeface="Times"/>
              </a:rPr>
              <a:t>años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03952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4/14/25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4/14/25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4/14/25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4/14/25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4/14/25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4/14/25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4/14/25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4/14/25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4/14/25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4/14/25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4/14/25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4/14/25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0.png"/></Relationships>
</file>

<file path=ppt/slides/_rels/slide6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4.png"/><Relationship Id="rId7"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hyperlink" Target="https://www.freepik.com/free-vector/tiny-people-teacher-kids-camp-learning-english-chinese_11669362.htm#query=teaching&amp;position=11&amp;from_view=search&amp;track=sph" TargetMode="External"/><Relationship Id="rId9" Type="http://schemas.openxmlformats.org/officeDocument/2006/relationships/image" Target="../media/image6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gif"/><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zdoom.org/index" TargetMode="External"/><Relationship Id="rId5" Type="http://schemas.openxmlformats.org/officeDocument/2006/relationships/hyperlink" Target="https://vizdoom.farama.org/" TargetMode="External"/><Relationship Id="rId4" Type="http://schemas.openxmlformats.org/officeDocument/2006/relationships/hyperlink" Target="https://gymnasium.farama.or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6.gif"/><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aprendizaje por refuerzo </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85000" lnSpcReduction="10000"/>
          </a:bodyPr>
          <a:lstStyle/>
          <a:p>
            <a:pPr marL="0" indent="0">
              <a:buNone/>
            </a:pPr>
            <a:r>
              <a:rPr lang="es-ES" sz="2400" dirty="0"/>
              <a:t>Un agente puede aprender a jugar al ajedrez con aprendizaje supervisado, proporcionándole ejemplos de situaciones de juego con los mejores movimientos para dichas situaciones. Pero si no hay un profesor que proporcione ejemplos, ¿qué puede hacer el agente? </a:t>
            </a:r>
          </a:p>
          <a:p>
            <a:pPr marL="0" indent="0">
              <a:buNone/>
            </a:pPr>
            <a:r>
              <a:rPr lang="es-ES" sz="2400" b="1" dirty="0">
                <a:solidFill>
                  <a:schemeClr val="accent1"/>
                </a:solidFill>
              </a:rPr>
              <a:t>Intentando movimientos aleatorios</a:t>
            </a:r>
            <a:r>
              <a:rPr lang="es-ES" sz="2400" dirty="0"/>
              <a:t>, el agente puede eventualmente </a:t>
            </a:r>
            <a:r>
              <a:rPr lang="es-ES" sz="2400" b="1" dirty="0">
                <a:solidFill>
                  <a:schemeClr val="accent6">
                    <a:lumMod val="60000"/>
                    <a:lumOff val="40000"/>
                  </a:schemeClr>
                </a:solidFill>
              </a:rPr>
              <a:t>construir un modelo de predicción</a:t>
            </a:r>
            <a:r>
              <a:rPr lang="es-ES" sz="2400" dirty="0"/>
              <a:t> de su entorno: cómo estará el tablero después de que haga un movimiento e incluso cómo es probable que el oponente responda en una situación dada. </a:t>
            </a:r>
          </a:p>
          <a:p>
            <a:pPr marL="0" indent="0">
              <a:buNone/>
            </a:pPr>
            <a:r>
              <a:rPr lang="es-ES" sz="2400" dirty="0"/>
              <a:t>El problema es el siguiente: sin cierta realimentación de lo que es bueno y de lo que es malo, el agente no tendrá razones para decidir qué movimiento hacer. </a:t>
            </a:r>
          </a:p>
          <a:p>
            <a:pPr marL="0" indent="0">
              <a:buNone/>
            </a:pPr>
            <a:r>
              <a:rPr lang="es-ES" sz="2400" dirty="0"/>
              <a:t>El agente necesita saber que algo bueno ha ocurrido cuando gana y que algo malo ha ocurrido cuando pierde. Esta clase de realimentación se denomina </a:t>
            </a:r>
            <a:r>
              <a:rPr lang="es-ES" sz="2400" b="1" dirty="0">
                <a:solidFill>
                  <a:schemeClr val="accent4"/>
                </a:solidFill>
              </a:rPr>
              <a:t>recompensa</a:t>
            </a:r>
            <a:r>
              <a:rPr lang="es-ES" sz="2400" dirty="0"/>
              <a:t>, o </a:t>
            </a:r>
            <a:r>
              <a:rPr lang="es-ES" sz="2400" b="1" dirty="0">
                <a:solidFill>
                  <a:schemeClr val="accent4"/>
                </a:solidFill>
              </a:rPr>
              <a:t>refuerzo</a:t>
            </a:r>
            <a:r>
              <a:rPr lang="es-ES" sz="2400" dirty="0"/>
              <a:t>.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276927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Rectangle 8">
            <a:extLst>
              <a:ext uri="{FF2B5EF4-FFF2-40B4-BE49-F238E27FC236}">
                <a16:creationId xmlns:a16="http://schemas.microsoft.com/office/drawing/2014/main" id="{CC4317F3-270F-A2DD-2A2F-62D4567EB708}"/>
              </a:ext>
            </a:extLst>
          </p:cNvPr>
          <p:cNvSpPr/>
          <p:nvPr/>
        </p:nvSpPr>
        <p:spPr>
          <a:xfrm>
            <a:off x="1783977" y="2912797"/>
            <a:ext cx="1775012" cy="9412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Entrenamiento supervisado</a:t>
            </a:r>
          </a:p>
        </p:txBody>
      </p:sp>
      <p:sp>
        <p:nvSpPr>
          <p:cNvPr id="10" name="Rectangle 9">
            <a:extLst>
              <a:ext uri="{FF2B5EF4-FFF2-40B4-BE49-F238E27FC236}">
                <a16:creationId xmlns:a16="http://schemas.microsoft.com/office/drawing/2014/main" id="{268E9E83-39BC-E0B5-E251-93606784340A}"/>
              </a:ext>
            </a:extLst>
          </p:cNvPr>
          <p:cNvSpPr/>
          <p:nvPr/>
        </p:nvSpPr>
        <p:spPr>
          <a:xfrm>
            <a:off x="5158761" y="2912797"/>
            <a:ext cx="1775012" cy="94129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Entrenamiento no supervisado</a:t>
            </a:r>
          </a:p>
        </p:txBody>
      </p:sp>
      <p:sp>
        <p:nvSpPr>
          <p:cNvPr id="11" name="Rectangle 10">
            <a:extLst>
              <a:ext uri="{FF2B5EF4-FFF2-40B4-BE49-F238E27FC236}">
                <a16:creationId xmlns:a16="http://schemas.microsoft.com/office/drawing/2014/main" id="{1BCB8B1D-0D93-208F-0E3A-DDB4D98B1726}"/>
              </a:ext>
            </a:extLst>
          </p:cNvPr>
          <p:cNvSpPr/>
          <p:nvPr/>
        </p:nvSpPr>
        <p:spPr>
          <a:xfrm>
            <a:off x="8633011" y="2958353"/>
            <a:ext cx="1775012" cy="9412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Entrenamiento por refuerzo</a:t>
            </a:r>
          </a:p>
        </p:txBody>
      </p:sp>
      <p:sp>
        <p:nvSpPr>
          <p:cNvPr id="12" name="TextBox 11">
            <a:extLst>
              <a:ext uri="{FF2B5EF4-FFF2-40B4-BE49-F238E27FC236}">
                <a16:creationId xmlns:a16="http://schemas.microsoft.com/office/drawing/2014/main" id="{F3FD3FEF-9F36-D4A3-5DF8-626B70798E41}"/>
              </a:ext>
            </a:extLst>
          </p:cNvPr>
          <p:cNvSpPr txBox="1"/>
          <p:nvPr/>
        </p:nvSpPr>
        <p:spPr>
          <a:xfrm>
            <a:off x="1572464" y="1923794"/>
            <a:ext cx="2198038" cy="369332"/>
          </a:xfrm>
          <a:prstGeom prst="rect">
            <a:avLst/>
          </a:prstGeom>
          <a:noFill/>
        </p:spPr>
        <p:txBody>
          <a:bodyPr wrap="none" rtlCol="0">
            <a:spAutoFit/>
          </a:bodyPr>
          <a:lstStyle/>
          <a:p>
            <a:pPr algn="ctr"/>
            <a:r>
              <a:rPr lang="es-ES_tradnl" dirty="0"/>
              <a:t>Atributos + Etiqueta</a:t>
            </a:r>
          </a:p>
        </p:txBody>
      </p:sp>
      <p:sp>
        <p:nvSpPr>
          <p:cNvPr id="13" name="TextBox 12">
            <a:extLst>
              <a:ext uri="{FF2B5EF4-FFF2-40B4-BE49-F238E27FC236}">
                <a16:creationId xmlns:a16="http://schemas.microsoft.com/office/drawing/2014/main" id="{ACD3A94C-D8F2-4CDC-6653-B56BE196E830}"/>
              </a:ext>
            </a:extLst>
          </p:cNvPr>
          <p:cNvSpPr txBox="1"/>
          <p:nvPr/>
        </p:nvSpPr>
        <p:spPr>
          <a:xfrm>
            <a:off x="5494673" y="1923794"/>
            <a:ext cx="1103187" cy="369332"/>
          </a:xfrm>
          <a:prstGeom prst="rect">
            <a:avLst/>
          </a:prstGeom>
          <a:noFill/>
        </p:spPr>
        <p:txBody>
          <a:bodyPr wrap="none" rtlCol="0">
            <a:spAutoFit/>
          </a:bodyPr>
          <a:lstStyle/>
          <a:p>
            <a:pPr algn="ctr"/>
            <a:r>
              <a:rPr lang="es-ES_tradnl" dirty="0"/>
              <a:t>Atributos</a:t>
            </a:r>
          </a:p>
        </p:txBody>
      </p:sp>
      <p:sp>
        <p:nvSpPr>
          <p:cNvPr id="14" name="TextBox 13">
            <a:extLst>
              <a:ext uri="{FF2B5EF4-FFF2-40B4-BE49-F238E27FC236}">
                <a16:creationId xmlns:a16="http://schemas.microsoft.com/office/drawing/2014/main" id="{99D1FFF9-079F-F22F-3A90-FBDF205EB02F}"/>
              </a:ext>
            </a:extLst>
          </p:cNvPr>
          <p:cNvSpPr txBox="1"/>
          <p:nvPr/>
        </p:nvSpPr>
        <p:spPr>
          <a:xfrm>
            <a:off x="8541085" y="1923794"/>
            <a:ext cx="1958871" cy="369332"/>
          </a:xfrm>
          <a:prstGeom prst="rect">
            <a:avLst/>
          </a:prstGeom>
          <a:noFill/>
        </p:spPr>
        <p:txBody>
          <a:bodyPr wrap="none" rtlCol="0">
            <a:spAutoFit/>
          </a:bodyPr>
          <a:lstStyle/>
          <a:p>
            <a:pPr algn="ctr"/>
            <a:r>
              <a:rPr lang="es-ES_tradnl" dirty="0"/>
              <a:t>Estados, Acciones</a:t>
            </a:r>
          </a:p>
        </p:txBody>
      </p:sp>
      <p:cxnSp>
        <p:nvCxnSpPr>
          <p:cNvPr id="16" name="Straight Arrow Connector 15">
            <a:extLst>
              <a:ext uri="{FF2B5EF4-FFF2-40B4-BE49-F238E27FC236}">
                <a16:creationId xmlns:a16="http://schemas.microsoft.com/office/drawing/2014/main" id="{673BB232-4273-A331-429E-D0DCDC7D1C01}"/>
              </a:ext>
            </a:extLst>
          </p:cNvPr>
          <p:cNvCxnSpPr>
            <a:stCxn id="12" idx="2"/>
            <a:endCxn id="9" idx="0"/>
          </p:cNvCxnSpPr>
          <p:nvPr/>
        </p:nvCxnSpPr>
        <p:spPr>
          <a:xfrm>
            <a:off x="2671483" y="2293126"/>
            <a:ext cx="0" cy="619671"/>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75BA00A3-6617-0DB1-BADB-9389E549698A}"/>
              </a:ext>
            </a:extLst>
          </p:cNvPr>
          <p:cNvCxnSpPr>
            <a:cxnSpLocks/>
            <a:stCxn id="13" idx="2"/>
            <a:endCxn id="10" idx="0"/>
          </p:cNvCxnSpPr>
          <p:nvPr/>
        </p:nvCxnSpPr>
        <p:spPr>
          <a:xfrm>
            <a:off x="6046267" y="2293126"/>
            <a:ext cx="0" cy="619671"/>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F7879B87-B611-0148-B84F-E5C73E2AAF22}"/>
              </a:ext>
            </a:extLst>
          </p:cNvPr>
          <p:cNvCxnSpPr>
            <a:cxnSpLocks/>
            <a:stCxn id="14" idx="2"/>
            <a:endCxn id="11" idx="0"/>
          </p:cNvCxnSpPr>
          <p:nvPr/>
        </p:nvCxnSpPr>
        <p:spPr>
          <a:xfrm flipH="1">
            <a:off x="9520517" y="2293126"/>
            <a:ext cx="4" cy="665227"/>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225E8BA6-3AB3-1E17-FC90-48156A81047F}"/>
              </a:ext>
            </a:extLst>
          </p:cNvPr>
          <p:cNvCxnSpPr>
            <a:cxnSpLocks/>
            <a:stCxn id="9" idx="2"/>
            <a:endCxn id="29" idx="0"/>
          </p:cNvCxnSpPr>
          <p:nvPr/>
        </p:nvCxnSpPr>
        <p:spPr>
          <a:xfrm>
            <a:off x="2671483" y="3854091"/>
            <a:ext cx="0" cy="9778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32938ABA-772D-BCAB-CC49-A38D85012E45}"/>
              </a:ext>
            </a:extLst>
          </p:cNvPr>
          <p:cNvSpPr txBox="1"/>
          <p:nvPr/>
        </p:nvSpPr>
        <p:spPr>
          <a:xfrm>
            <a:off x="2057372" y="4831976"/>
            <a:ext cx="1228221" cy="369332"/>
          </a:xfrm>
          <a:prstGeom prst="rect">
            <a:avLst/>
          </a:prstGeom>
          <a:noFill/>
        </p:spPr>
        <p:txBody>
          <a:bodyPr wrap="none" rtlCol="0">
            <a:spAutoFit/>
          </a:bodyPr>
          <a:lstStyle/>
          <a:p>
            <a:pPr algn="ctr"/>
            <a:r>
              <a:rPr lang="es-ES_tradnl" dirty="0"/>
              <a:t>Predicción</a:t>
            </a:r>
          </a:p>
        </p:txBody>
      </p:sp>
      <p:cxnSp>
        <p:nvCxnSpPr>
          <p:cNvPr id="31" name="Straight Arrow Connector 30">
            <a:extLst>
              <a:ext uri="{FF2B5EF4-FFF2-40B4-BE49-F238E27FC236}">
                <a16:creationId xmlns:a16="http://schemas.microsoft.com/office/drawing/2014/main" id="{2C87B8E8-3251-70FC-1AF0-B4940276D041}"/>
              </a:ext>
            </a:extLst>
          </p:cNvPr>
          <p:cNvCxnSpPr>
            <a:cxnSpLocks/>
            <a:endCxn id="32" idx="0"/>
          </p:cNvCxnSpPr>
          <p:nvPr/>
        </p:nvCxnSpPr>
        <p:spPr>
          <a:xfrm>
            <a:off x="6046267" y="3854091"/>
            <a:ext cx="3" cy="9778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2" name="TextBox 31">
            <a:extLst>
              <a:ext uri="{FF2B5EF4-FFF2-40B4-BE49-F238E27FC236}">
                <a16:creationId xmlns:a16="http://schemas.microsoft.com/office/drawing/2014/main" id="{DE384EEE-0335-EFA0-B6CD-B2320916D5AF}"/>
              </a:ext>
            </a:extLst>
          </p:cNvPr>
          <p:cNvSpPr txBox="1"/>
          <p:nvPr/>
        </p:nvSpPr>
        <p:spPr>
          <a:xfrm>
            <a:off x="4926444" y="4831976"/>
            <a:ext cx="2239652" cy="369332"/>
          </a:xfrm>
          <a:prstGeom prst="rect">
            <a:avLst/>
          </a:prstGeom>
          <a:noFill/>
        </p:spPr>
        <p:txBody>
          <a:bodyPr wrap="none" rtlCol="0">
            <a:spAutoFit/>
          </a:bodyPr>
          <a:lstStyle/>
          <a:p>
            <a:pPr algn="ctr"/>
            <a:r>
              <a:rPr lang="es-ES_tradnl" dirty="0"/>
              <a:t>Patrones en los datos</a:t>
            </a:r>
          </a:p>
        </p:txBody>
      </p:sp>
      <p:cxnSp>
        <p:nvCxnSpPr>
          <p:cNvPr id="33" name="Straight Arrow Connector 32">
            <a:extLst>
              <a:ext uri="{FF2B5EF4-FFF2-40B4-BE49-F238E27FC236}">
                <a16:creationId xmlns:a16="http://schemas.microsoft.com/office/drawing/2014/main" id="{EC4594BF-3A88-410D-33DD-3104D9DB431C}"/>
              </a:ext>
            </a:extLst>
          </p:cNvPr>
          <p:cNvCxnSpPr>
            <a:cxnSpLocks/>
            <a:endCxn id="34" idx="0"/>
          </p:cNvCxnSpPr>
          <p:nvPr/>
        </p:nvCxnSpPr>
        <p:spPr>
          <a:xfrm>
            <a:off x="9520514" y="3899647"/>
            <a:ext cx="7" cy="9778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29FFFFC5-776D-8D6E-3F74-E45A5D4C598B}"/>
              </a:ext>
            </a:extLst>
          </p:cNvPr>
          <p:cNvSpPr txBox="1"/>
          <p:nvPr/>
        </p:nvSpPr>
        <p:spPr>
          <a:xfrm>
            <a:off x="8781376" y="4877532"/>
            <a:ext cx="1478290" cy="369332"/>
          </a:xfrm>
          <a:prstGeom prst="rect">
            <a:avLst/>
          </a:prstGeom>
          <a:noFill/>
        </p:spPr>
        <p:txBody>
          <a:bodyPr wrap="none" rtlCol="0">
            <a:spAutoFit/>
          </a:bodyPr>
          <a:lstStyle/>
          <a:p>
            <a:pPr algn="ctr"/>
            <a:r>
              <a:rPr lang="es-ES_tradnl" dirty="0"/>
              <a:t>Mejor acción</a:t>
            </a:r>
          </a:p>
        </p:txBody>
      </p:sp>
      <p:sp>
        <p:nvSpPr>
          <p:cNvPr id="35" name="Rounded Rectangle 34">
            <a:extLst>
              <a:ext uri="{FF2B5EF4-FFF2-40B4-BE49-F238E27FC236}">
                <a16:creationId xmlns:a16="http://schemas.microsoft.com/office/drawing/2014/main" id="{7CCC36DB-F563-D535-0A44-18366310A343}"/>
              </a:ext>
            </a:extLst>
          </p:cNvPr>
          <p:cNvSpPr/>
          <p:nvPr/>
        </p:nvSpPr>
        <p:spPr>
          <a:xfrm>
            <a:off x="722103" y="4127888"/>
            <a:ext cx="1210235" cy="3585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Costo</a:t>
            </a:r>
          </a:p>
        </p:txBody>
      </p:sp>
      <p:cxnSp>
        <p:nvCxnSpPr>
          <p:cNvPr id="36" name="Straight Arrow Connector 35">
            <a:extLst>
              <a:ext uri="{FF2B5EF4-FFF2-40B4-BE49-F238E27FC236}">
                <a16:creationId xmlns:a16="http://schemas.microsoft.com/office/drawing/2014/main" id="{191E8856-0C56-D903-4237-EEE39A64EE52}"/>
              </a:ext>
            </a:extLst>
          </p:cNvPr>
          <p:cNvCxnSpPr>
            <a:cxnSpLocks/>
          </p:cNvCxnSpPr>
          <p:nvPr/>
        </p:nvCxnSpPr>
        <p:spPr>
          <a:xfrm flipH="1">
            <a:off x="1932338" y="4343033"/>
            <a:ext cx="739138"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9" name="Straight Arrow Connector 38">
            <a:extLst>
              <a:ext uri="{FF2B5EF4-FFF2-40B4-BE49-F238E27FC236}">
                <a16:creationId xmlns:a16="http://schemas.microsoft.com/office/drawing/2014/main" id="{2E256316-F713-E6B6-4613-AF5FD920E209}"/>
              </a:ext>
            </a:extLst>
          </p:cNvPr>
          <p:cNvCxnSpPr>
            <a:cxnSpLocks/>
            <a:stCxn id="35" idx="0"/>
          </p:cNvCxnSpPr>
          <p:nvPr/>
        </p:nvCxnSpPr>
        <p:spPr>
          <a:xfrm flipV="1">
            <a:off x="1327221" y="3374288"/>
            <a:ext cx="0" cy="753600"/>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EF45D27B-9559-7BFF-890E-A03C0F99E00A}"/>
              </a:ext>
            </a:extLst>
          </p:cNvPr>
          <p:cNvCxnSpPr>
            <a:cxnSpLocks/>
            <a:endCxn id="9" idx="1"/>
          </p:cNvCxnSpPr>
          <p:nvPr/>
        </p:nvCxnSpPr>
        <p:spPr>
          <a:xfrm>
            <a:off x="1327220" y="3383444"/>
            <a:ext cx="456757"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51" name="Rounded Rectangle 50">
            <a:extLst>
              <a:ext uri="{FF2B5EF4-FFF2-40B4-BE49-F238E27FC236}">
                <a16:creationId xmlns:a16="http://schemas.microsoft.com/office/drawing/2014/main" id="{97D407C4-3770-5D84-08CB-1ABEF74B0F1F}"/>
              </a:ext>
            </a:extLst>
          </p:cNvPr>
          <p:cNvSpPr/>
          <p:nvPr/>
        </p:nvSpPr>
        <p:spPr>
          <a:xfrm>
            <a:off x="7571134" y="4163739"/>
            <a:ext cx="1210235" cy="3585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Recompensa</a:t>
            </a:r>
          </a:p>
        </p:txBody>
      </p:sp>
      <p:cxnSp>
        <p:nvCxnSpPr>
          <p:cNvPr id="52" name="Straight Arrow Connector 51">
            <a:extLst>
              <a:ext uri="{FF2B5EF4-FFF2-40B4-BE49-F238E27FC236}">
                <a16:creationId xmlns:a16="http://schemas.microsoft.com/office/drawing/2014/main" id="{6ABF408B-8F6B-BD9C-A87A-103F4506D627}"/>
              </a:ext>
            </a:extLst>
          </p:cNvPr>
          <p:cNvCxnSpPr>
            <a:cxnSpLocks/>
          </p:cNvCxnSpPr>
          <p:nvPr/>
        </p:nvCxnSpPr>
        <p:spPr>
          <a:xfrm flipH="1">
            <a:off x="8781369" y="4378884"/>
            <a:ext cx="739138"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53" name="Straight Arrow Connector 52">
            <a:extLst>
              <a:ext uri="{FF2B5EF4-FFF2-40B4-BE49-F238E27FC236}">
                <a16:creationId xmlns:a16="http://schemas.microsoft.com/office/drawing/2014/main" id="{16B327B7-78B0-9CBF-91A9-F220486DBB35}"/>
              </a:ext>
            </a:extLst>
          </p:cNvPr>
          <p:cNvCxnSpPr>
            <a:cxnSpLocks/>
            <a:stCxn id="51" idx="0"/>
          </p:cNvCxnSpPr>
          <p:nvPr/>
        </p:nvCxnSpPr>
        <p:spPr>
          <a:xfrm flipV="1">
            <a:off x="8176252" y="3410139"/>
            <a:ext cx="0" cy="753600"/>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Arrow Connector 53">
            <a:extLst>
              <a:ext uri="{FF2B5EF4-FFF2-40B4-BE49-F238E27FC236}">
                <a16:creationId xmlns:a16="http://schemas.microsoft.com/office/drawing/2014/main" id="{FA4B838B-6409-807B-E3B1-332FCBF23121}"/>
              </a:ext>
            </a:extLst>
          </p:cNvPr>
          <p:cNvCxnSpPr>
            <a:cxnSpLocks/>
          </p:cNvCxnSpPr>
          <p:nvPr/>
        </p:nvCxnSpPr>
        <p:spPr>
          <a:xfrm>
            <a:off x="8176251" y="3419295"/>
            <a:ext cx="456757"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1425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b="1" dirty="0">
                <a:solidFill>
                  <a:schemeClr val="accent4"/>
                </a:solidFill>
              </a:rPr>
              <a:t>Aprendizaje por refuerzo </a:t>
            </a:r>
            <a:r>
              <a:rPr lang="es-ES" sz="2400" dirty="0"/>
              <a:t>se utiliza más comúnmente para resolver una clase diferente de problemas del mundo real, como una tarea de control o una tarea de decisión, en las que se opera un sistema que interactúa con el mundo real.</a:t>
            </a:r>
          </a:p>
          <a:p>
            <a:pPr marL="0" indent="0">
              <a:buNone/>
            </a:pPr>
            <a:r>
              <a:rPr lang="es-ES" sz="2400" dirty="0"/>
              <a:t>Es útil para una variedad de aplicaciones como:</a:t>
            </a:r>
          </a:p>
          <a:p>
            <a:r>
              <a:rPr lang="es-ES" sz="2400" dirty="0"/>
              <a:t>Operar un dron o un vehículo autónomo</a:t>
            </a:r>
          </a:p>
          <a:p>
            <a:r>
              <a:rPr lang="es-ES" sz="2400" dirty="0"/>
              <a:t>Manipular un robot para navegar por el entorno y realizar diversas tareas.</a:t>
            </a:r>
          </a:p>
          <a:p>
            <a:r>
              <a:rPr lang="es-ES" sz="2400" dirty="0"/>
              <a:t>Gestionar una cartera de inversiones y tomar decisiones comerciales.</a:t>
            </a:r>
          </a:p>
          <a:p>
            <a:r>
              <a:rPr lang="es-ES" sz="2400" dirty="0"/>
              <a:t>Jugar juegos como </a:t>
            </a:r>
            <a:r>
              <a:rPr lang="es-ES" sz="2400" dirty="0" err="1"/>
              <a:t>Go</a:t>
            </a:r>
            <a:r>
              <a:rPr lang="es-ES" sz="2400" dirty="0"/>
              <a:t>, Ajedrez, videojuegos.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41765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Proceso de decisión de Márkov</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1575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85000" lnSpcReduction="20000"/>
          </a:bodyPr>
          <a:lstStyle/>
          <a:p>
            <a:pPr marL="0" indent="0">
              <a:buNone/>
            </a:pPr>
            <a:r>
              <a:rPr lang="es-ES" sz="2400" dirty="0"/>
              <a:t>Un proceso de decisión de Márkov (MDP) es un proceso de control estocástico en tiempo discreto. Proporciona un marco matemático para modelar la toma de decisiones en situaciones en las que los resultados son en </a:t>
            </a:r>
            <a:r>
              <a:rPr lang="es-ES" sz="2400" b="1" dirty="0">
                <a:solidFill>
                  <a:schemeClr val="accent6"/>
                </a:solidFill>
              </a:rPr>
              <a:t>parte aleatorios </a:t>
            </a:r>
            <a:r>
              <a:rPr lang="es-ES" sz="2400" dirty="0"/>
              <a:t>y en parte están bajo el </a:t>
            </a:r>
            <a:r>
              <a:rPr lang="es-ES" sz="2400" b="1" dirty="0">
                <a:solidFill>
                  <a:schemeClr val="accent4"/>
                </a:solidFill>
              </a:rPr>
              <a:t>control del agente.</a:t>
            </a:r>
            <a:endParaRPr lang="es-ES" sz="2400" dirty="0"/>
          </a:p>
          <a:p>
            <a:pPr marL="0" indent="0">
              <a:buNone/>
            </a:pPr>
            <a:r>
              <a:rPr lang="es-ES" sz="2400" dirty="0"/>
              <a:t>En cada paso temporal, el proceso se encuentra en el estado </a:t>
            </a:r>
            <a:r>
              <a:rPr lang="es-ES" sz="2400" b="1" i="1" dirty="0">
                <a:solidFill>
                  <a:schemeClr val="accent3"/>
                </a:solidFill>
              </a:rPr>
              <a:t>s</a:t>
            </a:r>
            <a:r>
              <a:rPr lang="es-ES" sz="2400" dirty="0"/>
              <a:t>, y agente puede elegir cualquier acción </a:t>
            </a:r>
            <a:r>
              <a:rPr lang="es-ES" sz="2400" b="1" i="1" dirty="0">
                <a:solidFill>
                  <a:schemeClr val="accent3"/>
                </a:solidFill>
              </a:rPr>
              <a:t>a</a:t>
            </a:r>
            <a:r>
              <a:rPr lang="es-ES" sz="2400" dirty="0"/>
              <a:t> que esté disponible en el estado </a:t>
            </a:r>
            <a:r>
              <a:rPr lang="es-ES" sz="2400" b="1" i="1" dirty="0">
                <a:solidFill>
                  <a:schemeClr val="accent3"/>
                </a:solidFill>
              </a:rPr>
              <a:t>s</a:t>
            </a:r>
            <a:r>
              <a:rPr lang="es-ES" sz="2400" dirty="0"/>
              <a:t>. El proceso responde en el siguiente paso temporal pasando aleatoriamente a un nuevo estado </a:t>
            </a:r>
            <a:r>
              <a:rPr lang="es-ES" sz="2400" b="1" dirty="0">
                <a:solidFill>
                  <a:schemeClr val="accent3"/>
                </a:solidFill>
              </a:rPr>
              <a:t>s’</a:t>
            </a:r>
            <a:r>
              <a:rPr lang="es-ES" sz="2400" dirty="0"/>
              <a:t>, y ofreciendo al responsable de la toma de decisiones la recompensa correspondiente </a:t>
            </a:r>
            <a:r>
              <a:rPr lang="es-ES" sz="2400" b="1" dirty="0">
                <a:solidFill>
                  <a:schemeClr val="accent3"/>
                </a:solidFill>
              </a:rPr>
              <a:t>R(s, a, s’)</a:t>
            </a:r>
            <a:r>
              <a:rPr lang="es-ES" sz="2400" dirty="0"/>
              <a:t>.</a:t>
            </a:r>
          </a:p>
          <a:p>
            <a:pPr marL="0" indent="0">
              <a:buNone/>
            </a:pPr>
            <a:r>
              <a:rPr lang="es-ES" sz="2400" dirty="0"/>
              <a:t>La probabilidad de que el proceso pase a su nuevo estado </a:t>
            </a:r>
            <a:r>
              <a:rPr lang="es-ES" sz="2400" b="1" dirty="0">
                <a:solidFill>
                  <a:schemeClr val="accent3"/>
                </a:solidFill>
              </a:rPr>
              <a:t>s’</a:t>
            </a:r>
            <a:r>
              <a:rPr lang="es-ES" sz="2400" dirty="0"/>
              <a:t> está influida por la acción elegida. En concreto, viene dada por la función de transición de estado </a:t>
            </a:r>
            <a:r>
              <a:rPr lang="es-ES" sz="2400" b="1" dirty="0">
                <a:solidFill>
                  <a:schemeClr val="accent3"/>
                </a:solidFill>
              </a:rPr>
              <a:t>P(s, a, s’)</a:t>
            </a:r>
            <a:r>
              <a:rPr lang="es-ES" sz="2400" dirty="0"/>
              <a:t>. Así, el siguiente estado </a:t>
            </a:r>
            <a:r>
              <a:rPr lang="es-ES" sz="2400" b="1" dirty="0">
                <a:solidFill>
                  <a:schemeClr val="accent3"/>
                </a:solidFill>
              </a:rPr>
              <a:t>s’ </a:t>
            </a:r>
            <a:r>
              <a:rPr lang="es-ES" sz="2400" dirty="0"/>
              <a:t>depende del estado actual </a:t>
            </a:r>
            <a:r>
              <a:rPr lang="es-ES" sz="2400" b="1" dirty="0">
                <a:solidFill>
                  <a:schemeClr val="accent3"/>
                </a:solidFill>
              </a:rPr>
              <a:t>s </a:t>
            </a:r>
            <a:r>
              <a:rPr lang="es-ES" sz="2400" dirty="0"/>
              <a:t>y de la acción del decisor </a:t>
            </a:r>
            <a:r>
              <a:rPr lang="es-ES" sz="2400" b="1" dirty="0">
                <a:solidFill>
                  <a:schemeClr val="accent3"/>
                </a:solidFill>
              </a:rPr>
              <a:t>a</a:t>
            </a:r>
            <a:r>
              <a:rPr lang="es-ES" sz="2400" dirty="0"/>
              <a:t>. Pero dado </a:t>
            </a:r>
            <a:r>
              <a:rPr lang="es-ES" sz="2400" b="1" dirty="0">
                <a:solidFill>
                  <a:schemeClr val="accent3"/>
                </a:solidFill>
              </a:rPr>
              <a:t>s</a:t>
            </a:r>
            <a:r>
              <a:rPr lang="es-ES" sz="2400" dirty="0"/>
              <a:t> y </a:t>
            </a:r>
            <a:r>
              <a:rPr lang="es-ES" sz="2400" b="1" dirty="0">
                <a:solidFill>
                  <a:schemeClr val="accent3"/>
                </a:solidFill>
              </a:rPr>
              <a:t>a</a:t>
            </a:r>
            <a:r>
              <a:rPr lang="es-ES" sz="2400" dirty="0"/>
              <a:t>, es condicionalmente independiente de todos los </a:t>
            </a:r>
            <a:r>
              <a:rPr lang="es-ES" sz="2400" b="1" dirty="0">
                <a:solidFill>
                  <a:srgbClr val="92D050"/>
                </a:solidFill>
              </a:rPr>
              <a:t>estados y acciones anteriores</a:t>
            </a:r>
            <a:r>
              <a:rPr lang="es-ES" sz="2400" dirty="0"/>
              <a:t>.</a:t>
            </a:r>
          </a:p>
          <a:p>
            <a:pPr marL="0" indent="0">
              <a:buNone/>
            </a:pPr>
            <a:r>
              <a:rPr lang="es-ES" sz="2400" dirty="0"/>
              <a:t>Los procesos de decisión de Márkov son una extensión de las cadenas de Márkov; la diferencia es la adición de acciones y recompensas.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287836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MDP tiene 5 componentes:</a:t>
            </a:r>
          </a:p>
          <a:p>
            <a:r>
              <a:rPr lang="es-ES" sz="2400" b="1" dirty="0">
                <a:solidFill>
                  <a:schemeClr val="accent4"/>
                </a:solidFill>
              </a:rPr>
              <a:t>Agente</a:t>
            </a:r>
          </a:p>
          <a:p>
            <a:r>
              <a:rPr lang="es-ES" sz="2400" b="1" dirty="0">
                <a:solidFill>
                  <a:schemeClr val="accent6"/>
                </a:solidFill>
              </a:rPr>
              <a:t>Ambiente</a:t>
            </a:r>
          </a:p>
          <a:p>
            <a:r>
              <a:rPr lang="es-ES" sz="2400" b="1" dirty="0">
                <a:solidFill>
                  <a:schemeClr val="accent1"/>
                </a:solidFill>
              </a:rPr>
              <a:t>Estado</a:t>
            </a:r>
          </a:p>
          <a:p>
            <a:r>
              <a:rPr lang="es-ES" sz="2400" b="1" dirty="0">
                <a:solidFill>
                  <a:schemeClr val="accent3"/>
                </a:solidFill>
              </a:rPr>
              <a:t>Acción</a:t>
            </a:r>
          </a:p>
          <a:p>
            <a:r>
              <a:rPr lang="es-ES" sz="2400" b="1" dirty="0">
                <a:solidFill>
                  <a:srgbClr val="92D050"/>
                </a:solidFill>
              </a:rPr>
              <a:t>Recompensa</a:t>
            </a:r>
            <a:r>
              <a:rPr lang="es-ES" sz="2400" dirty="0"/>
              <a:t>: es el refuerzo positivo o negativo que el agente recibe del entorno como resultado de sus acciones. Es una forma de evaluar la "bondad" o la "maldad" de una acción en particular.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4072640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Veamos un ejemplo usando tatetí en ejemplo de funcionamiento de MDP: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Cloud 2">
            <a:extLst>
              <a:ext uri="{FF2B5EF4-FFF2-40B4-BE49-F238E27FC236}">
                <a16:creationId xmlns:a16="http://schemas.microsoft.com/office/drawing/2014/main" id="{2A2D2FF1-4D13-0920-87A1-E39CA715AA52}"/>
              </a:ext>
            </a:extLst>
          </p:cNvPr>
          <p:cNvSpPr/>
          <p:nvPr/>
        </p:nvSpPr>
        <p:spPr>
          <a:xfrm>
            <a:off x="4388010" y="2243782"/>
            <a:ext cx="3415980" cy="1965109"/>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14DCF45B-D52B-1A77-2E0E-AA3A06660D8E}"/>
              </a:ext>
            </a:extLst>
          </p:cNvPr>
          <p:cNvSpPr/>
          <p:nvPr/>
        </p:nvSpPr>
        <p:spPr>
          <a:xfrm>
            <a:off x="5255110" y="2997225"/>
            <a:ext cx="365761" cy="229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Diamond 9">
            <a:extLst>
              <a:ext uri="{FF2B5EF4-FFF2-40B4-BE49-F238E27FC236}">
                <a16:creationId xmlns:a16="http://schemas.microsoft.com/office/drawing/2014/main" id="{B8A8B042-6CA9-7E95-A5B9-229E18F642A0}"/>
              </a:ext>
            </a:extLst>
          </p:cNvPr>
          <p:cNvSpPr/>
          <p:nvPr/>
        </p:nvSpPr>
        <p:spPr>
          <a:xfrm>
            <a:off x="5667272" y="2824910"/>
            <a:ext cx="573741" cy="573741"/>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t>
            </a:r>
          </a:p>
        </p:txBody>
      </p:sp>
      <p:grpSp>
        <p:nvGrpSpPr>
          <p:cNvPr id="20" name="Group 19">
            <a:extLst>
              <a:ext uri="{FF2B5EF4-FFF2-40B4-BE49-F238E27FC236}">
                <a16:creationId xmlns:a16="http://schemas.microsoft.com/office/drawing/2014/main" id="{869033E9-A1B3-29E7-4A84-7ED762ACF6D6}"/>
              </a:ext>
            </a:extLst>
          </p:cNvPr>
          <p:cNvGrpSpPr/>
          <p:nvPr/>
        </p:nvGrpSpPr>
        <p:grpSpPr>
          <a:xfrm>
            <a:off x="6534372" y="2600791"/>
            <a:ext cx="1021977" cy="1021977"/>
            <a:chOff x="1532964" y="3566991"/>
            <a:chExt cx="1021977" cy="1021977"/>
          </a:xfrm>
        </p:grpSpPr>
        <p:sp>
          <p:nvSpPr>
            <p:cNvPr id="11" name="Rectangle 10">
              <a:extLst>
                <a:ext uri="{FF2B5EF4-FFF2-40B4-BE49-F238E27FC236}">
                  <a16:creationId xmlns:a16="http://schemas.microsoft.com/office/drawing/2014/main" id="{E5D3EC31-E5DD-09FF-BDCB-6FD8681DA729}"/>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BE0F590-1D3E-6672-50A4-52E4CD75B0B4}"/>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30F0BBC3-1B04-5C2A-2091-E06EBC23C3FD}"/>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68951A93-72D6-4603-D2CA-3617DB96E761}"/>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0636799A-1A6A-9CA8-F2B5-7D6E4D200967}"/>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52B385E8-C755-A1BB-841B-25C324C790DF}"/>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angle 16">
              <a:extLst>
                <a:ext uri="{FF2B5EF4-FFF2-40B4-BE49-F238E27FC236}">
                  <a16:creationId xmlns:a16="http://schemas.microsoft.com/office/drawing/2014/main" id="{EBBC111E-E150-A51C-62C5-6A914AEB839F}"/>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angle 17">
              <a:extLst>
                <a:ext uri="{FF2B5EF4-FFF2-40B4-BE49-F238E27FC236}">
                  <a16:creationId xmlns:a16="http://schemas.microsoft.com/office/drawing/2014/main" id="{7FB6C69F-3D4A-10EF-DD69-AF28AC85D168}"/>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angle 18">
              <a:extLst>
                <a:ext uri="{FF2B5EF4-FFF2-40B4-BE49-F238E27FC236}">
                  <a16:creationId xmlns:a16="http://schemas.microsoft.com/office/drawing/2014/main" id="{1AEFE967-94D9-5329-A838-9FA65C5393B8}"/>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1" name="Oval 20">
            <a:extLst>
              <a:ext uri="{FF2B5EF4-FFF2-40B4-BE49-F238E27FC236}">
                <a16:creationId xmlns:a16="http://schemas.microsoft.com/office/drawing/2014/main" id="{FACF5B17-7B8E-FF1A-8701-2A3BA1E8D526}"/>
              </a:ext>
            </a:extLst>
          </p:cNvPr>
          <p:cNvSpPr/>
          <p:nvPr/>
        </p:nvSpPr>
        <p:spPr>
          <a:xfrm>
            <a:off x="6627390" y="2696643"/>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nvGrpSpPr>
          <p:cNvPr id="22" name="Group 21">
            <a:extLst>
              <a:ext uri="{FF2B5EF4-FFF2-40B4-BE49-F238E27FC236}">
                <a16:creationId xmlns:a16="http://schemas.microsoft.com/office/drawing/2014/main" id="{89C2896F-BFBD-B3FF-7C50-BF73EE46D437}"/>
              </a:ext>
            </a:extLst>
          </p:cNvPr>
          <p:cNvGrpSpPr/>
          <p:nvPr/>
        </p:nvGrpSpPr>
        <p:grpSpPr>
          <a:xfrm>
            <a:off x="9588593" y="3544768"/>
            <a:ext cx="1021977" cy="1021977"/>
            <a:chOff x="1532964" y="3566991"/>
            <a:chExt cx="1021977" cy="1021977"/>
          </a:xfrm>
        </p:grpSpPr>
        <p:sp>
          <p:nvSpPr>
            <p:cNvPr id="23" name="Rectangle 22">
              <a:extLst>
                <a:ext uri="{FF2B5EF4-FFF2-40B4-BE49-F238E27FC236}">
                  <a16:creationId xmlns:a16="http://schemas.microsoft.com/office/drawing/2014/main" id="{28DDD61C-F8D2-57DA-93A5-18F422E90B0E}"/>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C4866078-AFCB-7486-CFD0-21924446F0D1}"/>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222E527F-1159-F314-137A-38AF36075C65}"/>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FF4C2B60-C4D8-E932-2DEF-C8792970C287}"/>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Rectangle 26">
              <a:extLst>
                <a:ext uri="{FF2B5EF4-FFF2-40B4-BE49-F238E27FC236}">
                  <a16:creationId xmlns:a16="http://schemas.microsoft.com/office/drawing/2014/main" id="{F1241B17-8FE5-72DA-2185-ED85FCAE01D1}"/>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Rectangle 27">
              <a:extLst>
                <a:ext uri="{FF2B5EF4-FFF2-40B4-BE49-F238E27FC236}">
                  <a16:creationId xmlns:a16="http://schemas.microsoft.com/office/drawing/2014/main" id="{6129387C-82F6-0B01-B2AE-846D9B54E69B}"/>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Rectangle 28">
              <a:extLst>
                <a:ext uri="{FF2B5EF4-FFF2-40B4-BE49-F238E27FC236}">
                  <a16:creationId xmlns:a16="http://schemas.microsoft.com/office/drawing/2014/main" id="{AC9E2CE4-9106-782C-F204-71CB674152BC}"/>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Rectangle 29">
              <a:extLst>
                <a:ext uri="{FF2B5EF4-FFF2-40B4-BE49-F238E27FC236}">
                  <a16:creationId xmlns:a16="http://schemas.microsoft.com/office/drawing/2014/main" id="{C3492723-3F0A-362F-893C-BE4898CF4A43}"/>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Rectangle 30">
              <a:extLst>
                <a:ext uri="{FF2B5EF4-FFF2-40B4-BE49-F238E27FC236}">
                  <a16:creationId xmlns:a16="http://schemas.microsoft.com/office/drawing/2014/main" id="{C14E090D-4345-170C-0E63-A692B71E1053}"/>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2" name="Oval 31">
            <a:extLst>
              <a:ext uri="{FF2B5EF4-FFF2-40B4-BE49-F238E27FC236}">
                <a16:creationId xmlns:a16="http://schemas.microsoft.com/office/drawing/2014/main" id="{16EBC7B8-710A-218F-5E5A-516C765904B9}"/>
              </a:ext>
            </a:extLst>
          </p:cNvPr>
          <p:cNvSpPr/>
          <p:nvPr/>
        </p:nvSpPr>
        <p:spPr>
          <a:xfrm>
            <a:off x="9681611" y="3640620"/>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33" name="Multiply 32">
            <a:extLst>
              <a:ext uri="{FF2B5EF4-FFF2-40B4-BE49-F238E27FC236}">
                <a16:creationId xmlns:a16="http://schemas.microsoft.com/office/drawing/2014/main" id="{8933E2FD-A6A6-02EB-A888-1FB0830EA8EA}"/>
              </a:ext>
            </a:extLst>
          </p:cNvPr>
          <p:cNvSpPr/>
          <p:nvPr/>
        </p:nvSpPr>
        <p:spPr>
          <a:xfrm>
            <a:off x="10269910" y="3556475"/>
            <a:ext cx="340659" cy="31724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Rectangle 35">
            <a:extLst>
              <a:ext uri="{FF2B5EF4-FFF2-40B4-BE49-F238E27FC236}">
                <a16:creationId xmlns:a16="http://schemas.microsoft.com/office/drawing/2014/main" id="{60B12FA6-D191-752B-6625-26DB0B223A00}"/>
              </a:ext>
            </a:extLst>
          </p:cNvPr>
          <p:cNvSpPr/>
          <p:nvPr/>
        </p:nvSpPr>
        <p:spPr>
          <a:xfrm>
            <a:off x="5217101" y="4740675"/>
            <a:ext cx="1998589" cy="11184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7" name="Graphic 36" descr="Gears with solid fill">
            <a:extLst>
              <a:ext uri="{FF2B5EF4-FFF2-40B4-BE49-F238E27FC236}">
                <a16:creationId xmlns:a16="http://schemas.microsoft.com/office/drawing/2014/main" id="{C7CDCC7F-B0E8-3FC0-CB78-FECF32688C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9195" y="4842714"/>
            <a:ext cx="914400" cy="914400"/>
          </a:xfrm>
          <a:prstGeom prst="rect">
            <a:avLst/>
          </a:prstGeom>
        </p:spPr>
      </p:pic>
      <p:grpSp>
        <p:nvGrpSpPr>
          <p:cNvPr id="38" name="Group 37">
            <a:extLst>
              <a:ext uri="{FF2B5EF4-FFF2-40B4-BE49-F238E27FC236}">
                <a16:creationId xmlns:a16="http://schemas.microsoft.com/office/drawing/2014/main" id="{E156A5ED-8295-9C9D-342B-40981FE09BA3}"/>
              </a:ext>
            </a:extLst>
          </p:cNvPr>
          <p:cNvGrpSpPr/>
          <p:nvPr/>
        </p:nvGrpSpPr>
        <p:grpSpPr>
          <a:xfrm>
            <a:off x="1884749" y="3858947"/>
            <a:ext cx="1021977" cy="1021977"/>
            <a:chOff x="1532964" y="3566991"/>
            <a:chExt cx="1021977" cy="1021977"/>
          </a:xfrm>
        </p:grpSpPr>
        <p:sp>
          <p:nvSpPr>
            <p:cNvPr id="39" name="Rectangle 38">
              <a:extLst>
                <a:ext uri="{FF2B5EF4-FFF2-40B4-BE49-F238E27FC236}">
                  <a16:creationId xmlns:a16="http://schemas.microsoft.com/office/drawing/2014/main" id="{9E046247-C635-C78A-16BD-433237F7E1E0}"/>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0" name="Rectangle 39">
              <a:extLst>
                <a:ext uri="{FF2B5EF4-FFF2-40B4-BE49-F238E27FC236}">
                  <a16:creationId xmlns:a16="http://schemas.microsoft.com/office/drawing/2014/main" id="{10A7B97A-0B51-29A6-8532-1254626260EE}"/>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1" name="Rectangle 40">
              <a:extLst>
                <a:ext uri="{FF2B5EF4-FFF2-40B4-BE49-F238E27FC236}">
                  <a16:creationId xmlns:a16="http://schemas.microsoft.com/office/drawing/2014/main" id="{811461E2-D935-D900-A75B-07744FF3440F}"/>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Rectangle 41">
              <a:extLst>
                <a:ext uri="{FF2B5EF4-FFF2-40B4-BE49-F238E27FC236}">
                  <a16:creationId xmlns:a16="http://schemas.microsoft.com/office/drawing/2014/main" id="{3A7E1194-4823-0FD2-F9BC-E44C5688E219}"/>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Rectangle 42">
              <a:extLst>
                <a:ext uri="{FF2B5EF4-FFF2-40B4-BE49-F238E27FC236}">
                  <a16:creationId xmlns:a16="http://schemas.microsoft.com/office/drawing/2014/main" id="{6649AF24-2A58-7FC2-E767-2989EE296B69}"/>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Rectangle 43">
              <a:extLst>
                <a:ext uri="{FF2B5EF4-FFF2-40B4-BE49-F238E27FC236}">
                  <a16:creationId xmlns:a16="http://schemas.microsoft.com/office/drawing/2014/main" id="{B390C530-F67D-9EBC-53B8-E2D15373E568}"/>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Rectangle 44">
              <a:extLst>
                <a:ext uri="{FF2B5EF4-FFF2-40B4-BE49-F238E27FC236}">
                  <a16:creationId xmlns:a16="http://schemas.microsoft.com/office/drawing/2014/main" id="{4B2DCA03-4256-3CC9-44D6-9ED6DC49FFE9}"/>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6" name="Rectangle 45">
              <a:extLst>
                <a:ext uri="{FF2B5EF4-FFF2-40B4-BE49-F238E27FC236}">
                  <a16:creationId xmlns:a16="http://schemas.microsoft.com/office/drawing/2014/main" id="{28EDC488-CB2A-B369-3D73-63AB4BCD5CD3}"/>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7" name="Rectangle 46">
              <a:extLst>
                <a:ext uri="{FF2B5EF4-FFF2-40B4-BE49-F238E27FC236}">
                  <a16:creationId xmlns:a16="http://schemas.microsoft.com/office/drawing/2014/main" id="{C419E2C1-A92B-B71E-FED4-4BFC4F96D1DA}"/>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8" name="Oval 47">
            <a:extLst>
              <a:ext uri="{FF2B5EF4-FFF2-40B4-BE49-F238E27FC236}">
                <a16:creationId xmlns:a16="http://schemas.microsoft.com/office/drawing/2014/main" id="{411EA522-AE45-FF5B-5C25-1415433414BA}"/>
              </a:ext>
            </a:extLst>
          </p:cNvPr>
          <p:cNvSpPr/>
          <p:nvPr/>
        </p:nvSpPr>
        <p:spPr>
          <a:xfrm>
            <a:off x="1977767" y="3954799"/>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49" name="Multiply 48">
            <a:extLst>
              <a:ext uri="{FF2B5EF4-FFF2-40B4-BE49-F238E27FC236}">
                <a16:creationId xmlns:a16="http://schemas.microsoft.com/office/drawing/2014/main" id="{91E9DD2A-C781-728A-6A90-17A592B12961}"/>
              </a:ext>
            </a:extLst>
          </p:cNvPr>
          <p:cNvSpPr/>
          <p:nvPr/>
        </p:nvSpPr>
        <p:spPr>
          <a:xfrm>
            <a:off x="2566066" y="3870654"/>
            <a:ext cx="340659" cy="31724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0" name="Oval 49">
            <a:extLst>
              <a:ext uri="{FF2B5EF4-FFF2-40B4-BE49-F238E27FC236}">
                <a16:creationId xmlns:a16="http://schemas.microsoft.com/office/drawing/2014/main" id="{AD663DD4-1B96-2B90-388B-AC009D59CE36}"/>
              </a:ext>
            </a:extLst>
          </p:cNvPr>
          <p:cNvSpPr/>
          <p:nvPr/>
        </p:nvSpPr>
        <p:spPr>
          <a:xfrm>
            <a:off x="1977767" y="4634857"/>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nvGrpSpPr>
          <p:cNvPr id="51" name="Group 50">
            <a:extLst>
              <a:ext uri="{FF2B5EF4-FFF2-40B4-BE49-F238E27FC236}">
                <a16:creationId xmlns:a16="http://schemas.microsoft.com/office/drawing/2014/main" id="{1C136986-ED38-84DC-0BE1-9B617E0F1E56}"/>
              </a:ext>
            </a:extLst>
          </p:cNvPr>
          <p:cNvGrpSpPr/>
          <p:nvPr/>
        </p:nvGrpSpPr>
        <p:grpSpPr>
          <a:xfrm>
            <a:off x="700635" y="2363825"/>
            <a:ext cx="1021977" cy="1021977"/>
            <a:chOff x="1532964" y="3566991"/>
            <a:chExt cx="1021977" cy="1021977"/>
          </a:xfrm>
        </p:grpSpPr>
        <p:sp>
          <p:nvSpPr>
            <p:cNvPr id="52" name="Rectangle 51">
              <a:extLst>
                <a:ext uri="{FF2B5EF4-FFF2-40B4-BE49-F238E27FC236}">
                  <a16:creationId xmlns:a16="http://schemas.microsoft.com/office/drawing/2014/main" id="{1BE3D031-1E21-69A4-1E2A-6D132A50C3FF}"/>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3" name="Rectangle 52">
              <a:extLst>
                <a:ext uri="{FF2B5EF4-FFF2-40B4-BE49-F238E27FC236}">
                  <a16:creationId xmlns:a16="http://schemas.microsoft.com/office/drawing/2014/main" id="{ECE1E603-F2D6-71AB-F6AA-A1390EF5DBDD}"/>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4" name="Rectangle 53">
              <a:extLst>
                <a:ext uri="{FF2B5EF4-FFF2-40B4-BE49-F238E27FC236}">
                  <a16:creationId xmlns:a16="http://schemas.microsoft.com/office/drawing/2014/main" id="{D2DCC271-7003-C478-46D8-EB5B4FCAF2DC}"/>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5" name="Rectangle 54">
              <a:extLst>
                <a:ext uri="{FF2B5EF4-FFF2-40B4-BE49-F238E27FC236}">
                  <a16:creationId xmlns:a16="http://schemas.microsoft.com/office/drawing/2014/main" id="{798156D1-DD3D-0CB7-28E6-9132DD036ADA}"/>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6" name="Rectangle 55">
              <a:extLst>
                <a:ext uri="{FF2B5EF4-FFF2-40B4-BE49-F238E27FC236}">
                  <a16:creationId xmlns:a16="http://schemas.microsoft.com/office/drawing/2014/main" id="{FB4BB700-FF35-833A-782C-66908E72F73B}"/>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7" name="Rectangle 56">
              <a:extLst>
                <a:ext uri="{FF2B5EF4-FFF2-40B4-BE49-F238E27FC236}">
                  <a16:creationId xmlns:a16="http://schemas.microsoft.com/office/drawing/2014/main" id="{D14E6268-B6E8-20B9-95D7-8A279E2E0479}"/>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8" name="Rectangle 57">
              <a:extLst>
                <a:ext uri="{FF2B5EF4-FFF2-40B4-BE49-F238E27FC236}">
                  <a16:creationId xmlns:a16="http://schemas.microsoft.com/office/drawing/2014/main" id="{20B9C708-0BF4-4959-285B-E350820F933B}"/>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9" name="Rectangle 58">
              <a:extLst>
                <a:ext uri="{FF2B5EF4-FFF2-40B4-BE49-F238E27FC236}">
                  <a16:creationId xmlns:a16="http://schemas.microsoft.com/office/drawing/2014/main" id="{1FAA835F-11B5-AEF6-F704-E0D3F20F5C63}"/>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0" name="Rectangle 59">
              <a:extLst>
                <a:ext uri="{FF2B5EF4-FFF2-40B4-BE49-F238E27FC236}">
                  <a16:creationId xmlns:a16="http://schemas.microsoft.com/office/drawing/2014/main" id="{D55591C4-716A-F0AF-65C5-B62F8756DBD2}"/>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61" name="Oval 60">
            <a:extLst>
              <a:ext uri="{FF2B5EF4-FFF2-40B4-BE49-F238E27FC236}">
                <a16:creationId xmlns:a16="http://schemas.microsoft.com/office/drawing/2014/main" id="{17DB85F6-1F13-C335-FB87-2AA4ECD426DC}"/>
              </a:ext>
            </a:extLst>
          </p:cNvPr>
          <p:cNvSpPr/>
          <p:nvPr/>
        </p:nvSpPr>
        <p:spPr>
          <a:xfrm>
            <a:off x="793653" y="2459677"/>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64" name="TextBox 63">
            <a:extLst>
              <a:ext uri="{FF2B5EF4-FFF2-40B4-BE49-F238E27FC236}">
                <a16:creationId xmlns:a16="http://schemas.microsoft.com/office/drawing/2014/main" id="{3C44C770-1B6D-4743-C58D-78838857D556}"/>
              </a:ext>
            </a:extLst>
          </p:cNvPr>
          <p:cNvSpPr txBox="1"/>
          <p:nvPr/>
        </p:nvSpPr>
        <p:spPr>
          <a:xfrm>
            <a:off x="3216204" y="4170933"/>
            <a:ext cx="1172116" cy="369332"/>
          </a:xfrm>
          <a:prstGeom prst="rect">
            <a:avLst/>
          </a:prstGeom>
          <a:noFill/>
        </p:spPr>
        <p:txBody>
          <a:bodyPr wrap="none" rtlCol="0">
            <a:spAutoFit/>
          </a:bodyPr>
          <a:lstStyle/>
          <a:p>
            <a:r>
              <a:rPr lang="es-ES_tradnl" dirty="0"/>
              <a:t>+0 puntos</a:t>
            </a:r>
          </a:p>
        </p:txBody>
      </p:sp>
      <p:sp>
        <p:nvSpPr>
          <p:cNvPr id="65" name="Right Arrow 64">
            <a:extLst>
              <a:ext uri="{FF2B5EF4-FFF2-40B4-BE49-F238E27FC236}">
                <a16:creationId xmlns:a16="http://schemas.microsoft.com/office/drawing/2014/main" id="{B5D0B481-EC0C-797D-9BE6-4968B8E92CEE}"/>
              </a:ext>
            </a:extLst>
          </p:cNvPr>
          <p:cNvSpPr/>
          <p:nvPr/>
        </p:nvSpPr>
        <p:spPr>
          <a:xfrm>
            <a:off x="1952558" y="2425646"/>
            <a:ext cx="2335583" cy="175145"/>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6" name="Multiply 65">
            <a:extLst>
              <a:ext uri="{FF2B5EF4-FFF2-40B4-BE49-F238E27FC236}">
                <a16:creationId xmlns:a16="http://schemas.microsoft.com/office/drawing/2014/main" id="{37365BC3-95D0-5233-8483-910C058F8D5C}"/>
              </a:ext>
            </a:extLst>
          </p:cNvPr>
          <p:cNvSpPr/>
          <p:nvPr/>
        </p:nvSpPr>
        <p:spPr>
          <a:xfrm>
            <a:off x="4861014" y="2953158"/>
            <a:ext cx="340659" cy="31724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8" name="Bent-Up Arrow 67">
            <a:extLst>
              <a:ext uri="{FF2B5EF4-FFF2-40B4-BE49-F238E27FC236}">
                <a16:creationId xmlns:a16="http://schemas.microsoft.com/office/drawing/2014/main" id="{796B2699-2C29-A152-45C3-001609D724F3}"/>
              </a:ext>
            </a:extLst>
          </p:cNvPr>
          <p:cNvSpPr/>
          <p:nvPr/>
        </p:nvSpPr>
        <p:spPr>
          <a:xfrm flipV="1">
            <a:off x="8013225" y="2853028"/>
            <a:ext cx="2185134" cy="532774"/>
          </a:xfrm>
          <a:prstGeom prst="bentUpArrow">
            <a:avLst>
              <a:gd name="adj1" fmla="val 13442"/>
              <a:gd name="adj2" fmla="val 18870"/>
              <a:gd name="adj3" fmla="val 25000"/>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9" name="Bent-Up Arrow 68">
            <a:extLst>
              <a:ext uri="{FF2B5EF4-FFF2-40B4-BE49-F238E27FC236}">
                <a16:creationId xmlns:a16="http://schemas.microsoft.com/office/drawing/2014/main" id="{E903B941-69AC-37EC-2D49-8981F1C45674}"/>
              </a:ext>
            </a:extLst>
          </p:cNvPr>
          <p:cNvSpPr/>
          <p:nvPr/>
        </p:nvSpPr>
        <p:spPr>
          <a:xfrm rot="5400000" flipV="1">
            <a:off x="8336051" y="3642688"/>
            <a:ext cx="766881" cy="2827239"/>
          </a:xfrm>
          <a:prstGeom prst="bentUpArrow">
            <a:avLst>
              <a:gd name="adj1" fmla="val 9792"/>
              <a:gd name="adj2" fmla="val 12178"/>
              <a:gd name="adj3" fmla="val 16483"/>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0" name="Bent-Up Arrow 69">
            <a:extLst>
              <a:ext uri="{FF2B5EF4-FFF2-40B4-BE49-F238E27FC236}">
                <a16:creationId xmlns:a16="http://schemas.microsoft.com/office/drawing/2014/main" id="{00A3B6D8-3A7C-CBCD-9C35-1063303FBBA9}"/>
              </a:ext>
            </a:extLst>
          </p:cNvPr>
          <p:cNvSpPr/>
          <p:nvPr/>
        </p:nvSpPr>
        <p:spPr>
          <a:xfrm rot="10800000" flipV="1">
            <a:off x="2332653" y="4951937"/>
            <a:ext cx="2764550" cy="396420"/>
          </a:xfrm>
          <a:prstGeom prst="bentUpArrow">
            <a:avLst>
              <a:gd name="adj1" fmla="val 19898"/>
              <a:gd name="adj2" fmla="val 19757"/>
              <a:gd name="adj3" fmla="val 24062"/>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1" name="Right Arrow 70">
            <a:extLst>
              <a:ext uri="{FF2B5EF4-FFF2-40B4-BE49-F238E27FC236}">
                <a16:creationId xmlns:a16="http://schemas.microsoft.com/office/drawing/2014/main" id="{40DEBAED-D63F-2BD9-615E-ED0554353409}"/>
              </a:ext>
            </a:extLst>
          </p:cNvPr>
          <p:cNvSpPr/>
          <p:nvPr/>
        </p:nvSpPr>
        <p:spPr>
          <a:xfrm rot="16200000">
            <a:off x="3465973" y="4831847"/>
            <a:ext cx="731278" cy="148111"/>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2" name="Bent-Up Arrow 71">
            <a:extLst>
              <a:ext uri="{FF2B5EF4-FFF2-40B4-BE49-F238E27FC236}">
                <a16:creationId xmlns:a16="http://schemas.microsoft.com/office/drawing/2014/main" id="{53990EBF-AD06-892F-C816-23E4E8391DD0}"/>
              </a:ext>
            </a:extLst>
          </p:cNvPr>
          <p:cNvSpPr/>
          <p:nvPr/>
        </p:nvSpPr>
        <p:spPr>
          <a:xfrm rot="16200000" flipV="1">
            <a:off x="2922442" y="2393333"/>
            <a:ext cx="805874" cy="1925524"/>
          </a:xfrm>
          <a:prstGeom prst="bentUpArrow">
            <a:avLst>
              <a:gd name="adj1" fmla="val 9969"/>
              <a:gd name="adj2" fmla="val 10765"/>
              <a:gd name="adj3" fmla="val 19211"/>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74" name="Straight Arrow Connector 73">
            <a:extLst>
              <a:ext uri="{FF2B5EF4-FFF2-40B4-BE49-F238E27FC236}">
                <a16:creationId xmlns:a16="http://schemas.microsoft.com/office/drawing/2014/main" id="{AA60541F-D1F4-07EF-2B0A-72386EBF34A1}"/>
              </a:ext>
            </a:extLst>
          </p:cNvPr>
          <p:cNvCxnSpPr/>
          <p:nvPr/>
        </p:nvCxnSpPr>
        <p:spPr>
          <a:xfrm flipV="1">
            <a:off x="6241013" y="2824910"/>
            <a:ext cx="1148832" cy="1723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724D1A0-0885-904F-4372-9DFFAA80BEF8}"/>
              </a:ext>
            </a:extLst>
          </p:cNvPr>
          <p:cNvCxnSpPr>
            <a:cxnSpLocks/>
          </p:cNvCxnSpPr>
          <p:nvPr/>
        </p:nvCxnSpPr>
        <p:spPr>
          <a:xfrm flipV="1">
            <a:off x="6328083" y="3142891"/>
            <a:ext cx="678372" cy="29894"/>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1D2056AC-0FA2-3695-4CA9-8C502A39CA55}"/>
              </a:ext>
            </a:extLst>
          </p:cNvPr>
          <p:cNvCxnSpPr>
            <a:cxnSpLocks/>
          </p:cNvCxnSpPr>
          <p:nvPr/>
        </p:nvCxnSpPr>
        <p:spPr>
          <a:xfrm>
            <a:off x="6241013" y="3293456"/>
            <a:ext cx="460263" cy="179778"/>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3204492E-EC58-DBC6-949D-9DE173D2C4C7}"/>
              </a:ext>
            </a:extLst>
          </p:cNvPr>
          <p:cNvCxnSpPr>
            <a:cxnSpLocks/>
          </p:cNvCxnSpPr>
          <p:nvPr/>
        </p:nvCxnSpPr>
        <p:spPr>
          <a:xfrm>
            <a:off x="6254306" y="3237681"/>
            <a:ext cx="1135139" cy="235553"/>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55349334-84F6-B0C1-AD27-3B1639E12169}"/>
              </a:ext>
            </a:extLst>
          </p:cNvPr>
          <p:cNvSpPr/>
          <p:nvPr/>
        </p:nvSpPr>
        <p:spPr>
          <a:xfrm>
            <a:off x="1894957" y="2600791"/>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1</a:t>
            </a:r>
          </a:p>
        </p:txBody>
      </p:sp>
      <p:sp>
        <p:nvSpPr>
          <p:cNvPr id="85" name="Oval 84">
            <a:extLst>
              <a:ext uri="{FF2B5EF4-FFF2-40B4-BE49-F238E27FC236}">
                <a16:creationId xmlns:a16="http://schemas.microsoft.com/office/drawing/2014/main" id="{6F10CDC8-00EB-9262-38C5-C951EB3A23C3}"/>
              </a:ext>
            </a:extLst>
          </p:cNvPr>
          <p:cNvSpPr/>
          <p:nvPr/>
        </p:nvSpPr>
        <p:spPr>
          <a:xfrm>
            <a:off x="5320897" y="2398750"/>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2</a:t>
            </a:r>
          </a:p>
        </p:txBody>
      </p:sp>
      <p:sp>
        <p:nvSpPr>
          <p:cNvPr id="86" name="Oval 85">
            <a:extLst>
              <a:ext uri="{FF2B5EF4-FFF2-40B4-BE49-F238E27FC236}">
                <a16:creationId xmlns:a16="http://schemas.microsoft.com/office/drawing/2014/main" id="{F52A740C-CEAE-CB08-9EED-BF1A8B572A7F}"/>
              </a:ext>
            </a:extLst>
          </p:cNvPr>
          <p:cNvSpPr/>
          <p:nvPr/>
        </p:nvSpPr>
        <p:spPr>
          <a:xfrm>
            <a:off x="9038415" y="3839031"/>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3</a:t>
            </a:r>
          </a:p>
        </p:txBody>
      </p:sp>
      <p:sp>
        <p:nvSpPr>
          <p:cNvPr id="87" name="Oval 86">
            <a:extLst>
              <a:ext uri="{FF2B5EF4-FFF2-40B4-BE49-F238E27FC236}">
                <a16:creationId xmlns:a16="http://schemas.microsoft.com/office/drawing/2014/main" id="{8D115B38-565B-E0D1-B280-E5B4C6ED11C8}"/>
              </a:ext>
            </a:extLst>
          </p:cNvPr>
          <p:cNvSpPr/>
          <p:nvPr/>
        </p:nvSpPr>
        <p:spPr>
          <a:xfrm>
            <a:off x="2917609" y="5462732"/>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4</a:t>
            </a:r>
          </a:p>
        </p:txBody>
      </p:sp>
      <p:sp>
        <p:nvSpPr>
          <p:cNvPr id="88" name="Oval 87">
            <a:extLst>
              <a:ext uri="{FF2B5EF4-FFF2-40B4-BE49-F238E27FC236}">
                <a16:creationId xmlns:a16="http://schemas.microsoft.com/office/drawing/2014/main" id="{90A10910-4126-08FB-25A2-E9DBA8B80987}"/>
              </a:ext>
            </a:extLst>
          </p:cNvPr>
          <p:cNvSpPr/>
          <p:nvPr/>
        </p:nvSpPr>
        <p:spPr>
          <a:xfrm>
            <a:off x="3006634" y="3270399"/>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5</a:t>
            </a:r>
          </a:p>
        </p:txBody>
      </p:sp>
    </p:spTree>
    <p:extLst>
      <p:ext uri="{BB962C8B-B14F-4D97-AF65-F5344CB8AC3E}">
        <p14:creationId xmlns:p14="http://schemas.microsoft.com/office/powerpoint/2010/main" val="2252113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La ejecución de un MDP puede ser descrita como una secuencia de ocurrencias en términos de estado, acción y recompensa sobre una secuencia de pasos temporales.</a:t>
            </a:r>
          </a:p>
          <a:p>
            <a:pPr marL="0" indent="0">
              <a:buNone/>
            </a:pPr>
            <a:r>
              <a:rPr lang="es-ES" sz="2400" dirty="0"/>
              <a:t>En tareas que tienen un final, la secuencia es episódica. En un juego de tatetí, un episodio es cada partida que se juega. </a:t>
            </a:r>
            <a:r>
              <a:rPr lang="es-ES" sz="2400" b="1" dirty="0">
                <a:solidFill>
                  <a:srgbClr val="92D050"/>
                </a:solidFill>
              </a:rPr>
              <a:t>Cada episodio es independiente del siguiente</a:t>
            </a:r>
            <a:r>
              <a:rPr lang="es-ES" sz="2400" dirty="0"/>
              <a:t>. Por lo que el funcionamiento de Aprendizaje por refuerzo (AR) se repite en episodios, donde cada episodio, se repite varios pasos de tiempo.</a:t>
            </a:r>
          </a:p>
          <a:p>
            <a:pPr marL="0" indent="0">
              <a:buNone/>
            </a:pPr>
            <a:r>
              <a:rPr lang="es-ES" sz="2400" dirty="0"/>
              <a:t>Por otro lado, las tareas de AR no tienen fin se conocen como </a:t>
            </a:r>
            <a:r>
              <a:rPr lang="es-ES" sz="2400" b="1" i="1" dirty="0">
                <a:solidFill>
                  <a:schemeClr val="accent4"/>
                </a:solidFill>
              </a:rPr>
              <a:t>Tareas Continuas </a:t>
            </a:r>
            <a:r>
              <a:rPr lang="es-ES" sz="2400" dirty="0"/>
              <a:t>y pueden continuar para siempre.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109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El </a:t>
            </a:r>
            <a:r>
              <a:rPr lang="es-ES" sz="2400" b="1" dirty="0">
                <a:solidFill>
                  <a:schemeClr val="accent3"/>
                </a:solidFill>
              </a:rPr>
              <a:t>agente</a:t>
            </a:r>
            <a:r>
              <a:rPr lang="es-ES" sz="2400" dirty="0"/>
              <a:t> y el </a:t>
            </a:r>
            <a:r>
              <a:rPr lang="es-ES" sz="2400" b="1" dirty="0">
                <a:solidFill>
                  <a:srgbClr val="00B050"/>
                </a:solidFill>
              </a:rPr>
              <a:t>entorno</a:t>
            </a:r>
            <a:r>
              <a:rPr lang="es-ES" sz="2400" dirty="0"/>
              <a:t> controlan las transiciones estado-acción:</a:t>
            </a:r>
          </a:p>
          <a:p>
            <a:pPr marL="0" indent="0">
              <a:buNone/>
            </a:pPr>
            <a:r>
              <a:rPr lang="es-ES" sz="2400" dirty="0"/>
              <a:t>El MDP opera alternando entre el </a:t>
            </a:r>
            <a:r>
              <a:rPr lang="es-ES" sz="2400" b="1" dirty="0">
                <a:solidFill>
                  <a:schemeClr val="accent3"/>
                </a:solidFill>
              </a:rPr>
              <a:t>agente</a:t>
            </a:r>
            <a:r>
              <a:rPr lang="es-ES" sz="2400" dirty="0"/>
              <a:t> realizando una acción y luego el </a:t>
            </a:r>
            <a:r>
              <a:rPr lang="es-ES" sz="2400" b="1" dirty="0">
                <a:solidFill>
                  <a:srgbClr val="00B050"/>
                </a:solidFill>
              </a:rPr>
              <a:t>entorno</a:t>
            </a:r>
            <a:r>
              <a:rPr lang="es-ES" sz="2400" dirty="0"/>
              <a:t> haciendo algo. En cada paso de tiempo:</a:t>
            </a:r>
          </a:p>
          <a:p>
            <a:r>
              <a:rPr lang="es-ES" sz="2400" dirty="0"/>
              <a:t>Dado el estado actual, la siguiente acción la decide el </a:t>
            </a:r>
            <a:r>
              <a:rPr lang="es-ES" sz="2400" b="1" dirty="0">
                <a:solidFill>
                  <a:schemeClr val="accent3"/>
                </a:solidFill>
              </a:rPr>
              <a:t>agente</a:t>
            </a:r>
            <a:r>
              <a:rPr lang="es-ES" sz="2400" dirty="0"/>
              <a:t> de un grupo de posibles acciones.</a:t>
            </a:r>
          </a:p>
          <a:p>
            <a:r>
              <a:rPr lang="es-ES" sz="2400" dirty="0"/>
              <a:t>Dado el estado actual y la siguiente acción elegida por el agente, la transición al siguiente estado y la recompensa están controladas por el </a:t>
            </a:r>
            <a:r>
              <a:rPr lang="es-ES" sz="2400" b="1" dirty="0">
                <a:solidFill>
                  <a:srgbClr val="00B050"/>
                </a:solidFill>
              </a:rPr>
              <a:t>entorno</a:t>
            </a:r>
            <a:r>
              <a:rPr lang="es-ES" sz="2400" dirty="0"/>
              <a:t>. Esta parte del entorno tomando una decisión es lo que el agente ve como que sus acciones son probabilísticas.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404683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Este es precisamente el problema de aprendizaje por refuerzo que queremos resolver. Para ello se utiliza tres conceptos:</a:t>
            </a:r>
          </a:p>
          <a:p>
            <a:r>
              <a:rPr lang="es-ES" sz="2400" b="1" dirty="0">
                <a:solidFill>
                  <a:schemeClr val="accent4"/>
                </a:solidFill>
              </a:rPr>
              <a:t>Retorno</a:t>
            </a:r>
            <a:r>
              <a:rPr lang="es-ES" sz="2400" dirty="0"/>
              <a:t>: A medida que el agente ejecuta pasos de tiempo, acumula recompensas en cada paso de tiempo. La recompensa acumulada es lo que se llama retorno.</a:t>
            </a:r>
          </a:p>
          <a:p>
            <a:r>
              <a:rPr lang="es-ES" sz="2400" b="1" dirty="0">
                <a:solidFill>
                  <a:schemeClr val="accent5"/>
                </a:solidFill>
              </a:rPr>
              <a:t>Política</a:t>
            </a:r>
            <a:r>
              <a:rPr lang="es-ES" sz="2400" dirty="0"/>
              <a:t>: La política es la estrategia que se sigue para elegir una acción.</a:t>
            </a:r>
          </a:p>
          <a:p>
            <a:r>
              <a:rPr lang="es-ES" sz="2400" b="1" dirty="0">
                <a:solidFill>
                  <a:schemeClr val="accent1"/>
                </a:solidFill>
              </a:rPr>
              <a:t>Valor</a:t>
            </a:r>
            <a:r>
              <a:rPr lang="es-ES" sz="2400" dirty="0"/>
              <a:t>: Indica el Retorno esperado siguiendo alguna Política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el agente toma una decisión?</a:t>
            </a:r>
          </a:p>
        </p:txBody>
      </p:sp>
    </p:spTree>
    <p:extLst>
      <p:ext uri="{BB962C8B-B14F-4D97-AF65-F5344CB8AC3E}">
        <p14:creationId xmlns:p14="http://schemas.microsoft.com/office/powerpoint/2010/main" val="317927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sz="2400" dirty="0"/>
                  <a:t>Cuando se calcula el retorno, en lugar de sumar todas las recompensas, se aplica un factor de descuento </a:t>
                </a:r>
                <a:r>
                  <a:rPr lang="es-ES_tradnl" sz="2400" dirty="0" err="1"/>
                  <a:t>γ</a:t>
                </a:r>
                <a:r>
                  <a:rPr lang="es-ES_tradnl" sz="2400" dirty="0"/>
                  <a:t> para ponderar las recompensas posteriores a lo largo del tiempo (</a:t>
                </a:r>
                <a:r>
                  <a:rPr lang="es-ES_tradnl" sz="2400" dirty="0" err="1"/>
                  <a:t>γ</a:t>
                </a:r>
                <a:r>
                  <a:rPr lang="es-ES_tradnl" sz="2400" dirty="0"/>
                  <a:t> está entre 0 y 1). Estos se conocen como recompensas con descuento:</a:t>
                </a:r>
              </a:p>
              <a:p>
                <a:pPr marL="0" indent="0">
                  <a:buNone/>
                </a:pPr>
                <a:endParaRPr lang="es-ES_tradnl" sz="2400" dirty="0"/>
              </a:p>
              <a:p>
                <a:pPr marL="0" indent="0">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𝑅𝑒𝑡𝑢𝑟𝑛</m:t>
                      </m:r>
                      <m:r>
                        <a:rPr lang="es-ES_tradnl" sz="2400" b="0" i="1" smtClean="0">
                          <a:latin typeface="Cambria Math" panose="02040503050406030204" pitchFamily="18" charset="0"/>
                        </a:rPr>
                        <m:t>= </m:t>
                      </m:r>
                      <m:sSub>
                        <m:sSubPr>
                          <m:ctrlPr>
                            <a:rPr lang="es-ES_tradnl" sz="2400" b="0" i="1" smtClean="0">
                              <a:latin typeface="Cambria Math" panose="02040503050406030204" pitchFamily="18" charset="0"/>
                            </a:rPr>
                          </m:ctrlPr>
                        </m:sSubPr>
                        <m:e>
                          <m:r>
                            <a:rPr lang="es-ES_tradnl" sz="2400" b="0" i="1" smtClean="0">
                              <a:latin typeface="Cambria Math" panose="02040503050406030204" pitchFamily="18" charset="0"/>
                            </a:rPr>
                            <m:t>𝑟</m:t>
                          </m:r>
                        </m:e>
                        <m:sub>
                          <m:r>
                            <a:rPr lang="es-ES_tradnl" sz="2400" b="0" i="1" smtClean="0">
                              <a:latin typeface="Cambria Math" panose="02040503050406030204" pitchFamily="18" charset="0"/>
                            </a:rPr>
                            <m:t>0</m:t>
                          </m:r>
                        </m:sub>
                      </m:sSub>
                      <m:r>
                        <a:rPr lang="es-ES_tradnl" sz="2400" b="0" i="1" smtClean="0">
                          <a:latin typeface="Cambria Math" panose="02040503050406030204" pitchFamily="18" charset="0"/>
                        </a:rPr>
                        <m:t>+</m:t>
                      </m:r>
                      <m:r>
                        <a:rPr lang="es-ES_tradnl" sz="2400" i="1" smtClean="0">
                          <a:latin typeface="Cambria Math" panose="02040503050406030204" pitchFamily="18" charset="0"/>
                          <a:ea typeface="Cambria Math" panose="02040503050406030204" pitchFamily="18" charset="0"/>
                        </a:rPr>
                        <m:t>𝛾</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1</m:t>
                          </m:r>
                        </m:sub>
                      </m:sSub>
                      <m:r>
                        <a:rPr lang="es-ES_tradnl" sz="2400" b="0" i="1" smtClean="0">
                          <a:latin typeface="Cambria Math" panose="02040503050406030204" pitchFamily="18" charset="0"/>
                        </a:rPr>
                        <m:t>+</m:t>
                      </m:r>
                      <m:sSup>
                        <m:sSupPr>
                          <m:ctrlPr>
                            <a:rPr lang="es-ES_tradnl" sz="2400" b="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𝛾</m:t>
                          </m:r>
                        </m:e>
                        <m:sup>
                          <m:r>
                            <a:rPr lang="es-ES_tradnl" sz="2400" b="0" i="1" smtClean="0">
                              <a:latin typeface="Cambria Math" panose="02040503050406030204" pitchFamily="18" charset="0"/>
                            </a:rPr>
                            <m:t>2</m:t>
                          </m:r>
                        </m:sup>
                      </m:sSup>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2</m:t>
                          </m:r>
                        </m:sub>
                      </m:sSub>
                      <m:r>
                        <a:rPr lang="es-ES_tradnl" sz="2400" b="0" i="1" smtClean="0">
                          <a:latin typeface="Cambria Math" panose="02040503050406030204" pitchFamily="18" charset="0"/>
                        </a:rPr>
                        <m:t>+…+</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𝛾</m:t>
                          </m:r>
                        </m:e>
                        <m:sup>
                          <m:r>
                            <a:rPr lang="es-ES_tradnl" sz="2400" b="0" i="1" smtClean="0">
                              <a:latin typeface="Cambria Math" panose="02040503050406030204" pitchFamily="18" charset="0"/>
                              <a:ea typeface="Cambria Math" panose="02040503050406030204" pitchFamily="18" charset="0"/>
                            </a:rPr>
                            <m:t>𝑛</m:t>
                          </m:r>
                        </m:sup>
                      </m:sSup>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𝑛</m:t>
                          </m:r>
                        </m:sub>
                      </m:sSub>
                    </m:oMath>
                  </m:oMathPara>
                </a14:m>
                <a:endParaRPr lang="es-ES_tradnl" sz="2400" dirty="0"/>
              </a:p>
              <a:p>
                <a:pPr marL="0" indent="0">
                  <a:buNone/>
                </a:pPr>
                <a:endParaRPr lang="es-ES_tradnl" sz="2400" dirty="0"/>
              </a:p>
              <a:p>
                <a:pPr marL="0" indent="0">
                  <a:buNone/>
                </a:pPr>
                <a:r>
                  <a:rPr lang="es-ES_tradnl" sz="2400" dirty="0"/>
                  <a:t>De esta manera, las recompensas acumulativas no crecen infinitamente a medida que el número de pasos de tiempo se vuelve muy grande.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46041"/>
                <a:ext cx="10691265" cy="3939072"/>
              </a:xfrm>
              <a:blipFill>
                <a:blip r:embed="rId3"/>
                <a:stretch>
                  <a:fillRect l="-949" t="-641" r="-71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a:t>
            </a:r>
          </a:p>
        </p:txBody>
      </p:sp>
    </p:spTree>
    <p:extLst>
      <p:ext uri="{BB962C8B-B14F-4D97-AF65-F5344CB8AC3E}">
        <p14:creationId xmlns:p14="http://schemas.microsoft.com/office/powerpoint/2010/main" val="202404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La recompensa inmediata es más valiosa que la recompensa posterior: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a:t>
            </a:r>
          </a:p>
        </p:txBody>
      </p:sp>
      <p:sp>
        <p:nvSpPr>
          <p:cNvPr id="8" name="Oval 7">
            <a:extLst>
              <a:ext uri="{FF2B5EF4-FFF2-40B4-BE49-F238E27FC236}">
                <a16:creationId xmlns:a16="http://schemas.microsoft.com/office/drawing/2014/main" id="{7C4BF1F8-CE07-A25B-8B8E-45A584E229FF}"/>
              </a:ext>
            </a:extLst>
          </p:cNvPr>
          <p:cNvSpPr/>
          <p:nvPr/>
        </p:nvSpPr>
        <p:spPr>
          <a:xfrm>
            <a:off x="4545414" y="311967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Oval 8">
            <a:extLst>
              <a:ext uri="{FF2B5EF4-FFF2-40B4-BE49-F238E27FC236}">
                <a16:creationId xmlns:a16="http://schemas.microsoft.com/office/drawing/2014/main" id="{4574D5CB-6548-E603-2366-3810CFFF3BA2}"/>
              </a:ext>
            </a:extLst>
          </p:cNvPr>
          <p:cNvSpPr/>
          <p:nvPr/>
        </p:nvSpPr>
        <p:spPr>
          <a:xfrm>
            <a:off x="6046267" y="311967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Oval 9">
            <a:extLst>
              <a:ext uri="{FF2B5EF4-FFF2-40B4-BE49-F238E27FC236}">
                <a16:creationId xmlns:a16="http://schemas.microsoft.com/office/drawing/2014/main" id="{CFBDA9B1-73B5-39D3-B31F-07BB34F648D1}"/>
              </a:ext>
            </a:extLst>
          </p:cNvPr>
          <p:cNvSpPr/>
          <p:nvPr/>
        </p:nvSpPr>
        <p:spPr>
          <a:xfrm>
            <a:off x="7547120" y="311967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2" name="Straight Arrow Connector 11">
            <a:extLst>
              <a:ext uri="{FF2B5EF4-FFF2-40B4-BE49-F238E27FC236}">
                <a16:creationId xmlns:a16="http://schemas.microsoft.com/office/drawing/2014/main" id="{BB1B10D5-D708-5063-CEA1-08D6712F88A1}"/>
              </a:ext>
            </a:extLst>
          </p:cNvPr>
          <p:cNvCxnSpPr>
            <a:stCxn id="8" idx="6"/>
            <a:endCxn id="9" idx="2"/>
          </p:cNvCxnSpPr>
          <p:nvPr/>
        </p:nvCxnSpPr>
        <p:spPr>
          <a:xfrm>
            <a:off x="5039936" y="336693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1B075FD-C783-1C56-103B-8EBA7EBC51FA}"/>
              </a:ext>
            </a:extLst>
          </p:cNvPr>
          <p:cNvCxnSpPr>
            <a:cxnSpLocks/>
            <a:stCxn id="9" idx="6"/>
            <a:endCxn id="10" idx="2"/>
          </p:cNvCxnSpPr>
          <p:nvPr/>
        </p:nvCxnSpPr>
        <p:spPr>
          <a:xfrm>
            <a:off x="6540789" y="336693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7DB3E2C-0CAB-69F2-95F3-10EB200665E3}"/>
              </a:ext>
            </a:extLst>
          </p:cNvPr>
          <p:cNvSpPr/>
          <p:nvPr/>
        </p:nvSpPr>
        <p:spPr>
          <a:xfrm>
            <a:off x="4545414" y="45648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725F4815-B188-4773-7577-7DE0957BE3B8}"/>
              </a:ext>
            </a:extLst>
          </p:cNvPr>
          <p:cNvSpPr/>
          <p:nvPr/>
        </p:nvSpPr>
        <p:spPr>
          <a:xfrm>
            <a:off x="6046267" y="45648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8086CA43-003C-154A-24CE-98B72B4B12DF}"/>
              </a:ext>
            </a:extLst>
          </p:cNvPr>
          <p:cNvSpPr/>
          <p:nvPr/>
        </p:nvSpPr>
        <p:spPr>
          <a:xfrm>
            <a:off x="7547120" y="45648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9" name="Straight Arrow Connector 18">
            <a:extLst>
              <a:ext uri="{FF2B5EF4-FFF2-40B4-BE49-F238E27FC236}">
                <a16:creationId xmlns:a16="http://schemas.microsoft.com/office/drawing/2014/main" id="{EABA35C5-D87E-3B1A-688D-3CFD7FBFE200}"/>
              </a:ext>
            </a:extLst>
          </p:cNvPr>
          <p:cNvCxnSpPr>
            <a:stCxn id="16" idx="6"/>
            <a:endCxn id="17" idx="2"/>
          </p:cNvCxnSpPr>
          <p:nvPr/>
        </p:nvCxnSpPr>
        <p:spPr>
          <a:xfrm>
            <a:off x="5039936" y="481213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64AFC05-8CDC-EF35-62A0-49B9EFCB63E3}"/>
              </a:ext>
            </a:extLst>
          </p:cNvPr>
          <p:cNvCxnSpPr>
            <a:cxnSpLocks/>
            <a:stCxn id="17" idx="6"/>
            <a:endCxn id="18" idx="2"/>
          </p:cNvCxnSpPr>
          <p:nvPr/>
        </p:nvCxnSpPr>
        <p:spPr>
          <a:xfrm>
            <a:off x="6540789" y="481213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53E18D7-E5E1-2D58-D274-D041328D60F9}"/>
              </a:ext>
            </a:extLst>
          </p:cNvPr>
          <p:cNvSpPr txBox="1"/>
          <p:nvPr/>
        </p:nvSpPr>
        <p:spPr>
          <a:xfrm>
            <a:off x="5157913" y="3366934"/>
            <a:ext cx="662361" cy="369332"/>
          </a:xfrm>
          <a:prstGeom prst="rect">
            <a:avLst/>
          </a:prstGeom>
          <a:noFill/>
        </p:spPr>
        <p:txBody>
          <a:bodyPr wrap="none" rtlCol="0">
            <a:spAutoFit/>
          </a:bodyPr>
          <a:lstStyle/>
          <a:p>
            <a:r>
              <a:rPr lang="es-ES_tradnl" b="1" dirty="0">
                <a:solidFill>
                  <a:schemeClr val="accent4"/>
                </a:solidFill>
              </a:rPr>
              <a:t>r = 2</a:t>
            </a:r>
          </a:p>
        </p:txBody>
      </p:sp>
      <p:sp>
        <p:nvSpPr>
          <p:cNvPr id="22" name="TextBox 21">
            <a:extLst>
              <a:ext uri="{FF2B5EF4-FFF2-40B4-BE49-F238E27FC236}">
                <a16:creationId xmlns:a16="http://schemas.microsoft.com/office/drawing/2014/main" id="{39782ACF-1283-3406-25F1-AF5E98947435}"/>
              </a:ext>
            </a:extLst>
          </p:cNvPr>
          <p:cNvSpPr txBox="1"/>
          <p:nvPr/>
        </p:nvSpPr>
        <p:spPr>
          <a:xfrm>
            <a:off x="6700279" y="3387159"/>
            <a:ext cx="662361" cy="369332"/>
          </a:xfrm>
          <a:prstGeom prst="rect">
            <a:avLst/>
          </a:prstGeom>
          <a:noFill/>
        </p:spPr>
        <p:txBody>
          <a:bodyPr wrap="none" rtlCol="0">
            <a:spAutoFit/>
          </a:bodyPr>
          <a:lstStyle/>
          <a:p>
            <a:r>
              <a:rPr lang="es-ES_tradnl" dirty="0"/>
              <a:t>r = 0</a:t>
            </a:r>
          </a:p>
        </p:txBody>
      </p:sp>
      <p:sp>
        <p:nvSpPr>
          <p:cNvPr id="23" name="TextBox 22">
            <a:extLst>
              <a:ext uri="{FF2B5EF4-FFF2-40B4-BE49-F238E27FC236}">
                <a16:creationId xmlns:a16="http://schemas.microsoft.com/office/drawing/2014/main" id="{9FC4BFDB-DD52-3598-31AC-7516D12E9111}"/>
              </a:ext>
            </a:extLst>
          </p:cNvPr>
          <p:cNvSpPr txBox="1"/>
          <p:nvPr/>
        </p:nvSpPr>
        <p:spPr>
          <a:xfrm>
            <a:off x="5157255" y="4442804"/>
            <a:ext cx="662361" cy="369332"/>
          </a:xfrm>
          <a:prstGeom prst="rect">
            <a:avLst/>
          </a:prstGeom>
          <a:noFill/>
        </p:spPr>
        <p:txBody>
          <a:bodyPr wrap="none" rtlCol="0">
            <a:spAutoFit/>
          </a:bodyPr>
          <a:lstStyle/>
          <a:p>
            <a:r>
              <a:rPr lang="es-ES_tradnl" dirty="0"/>
              <a:t>r = 0</a:t>
            </a:r>
          </a:p>
        </p:txBody>
      </p:sp>
      <p:sp>
        <p:nvSpPr>
          <p:cNvPr id="24" name="TextBox 23">
            <a:extLst>
              <a:ext uri="{FF2B5EF4-FFF2-40B4-BE49-F238E27FC236}">
                <a16:creationId xmlns:a16="http://schemas.microsoft.com/office/drawing/2014/main" id="{A990F09D-5614-9B7E-0485-538C5465EFE6}"/>
              </a:ext>
            </a:extLst>
          </p:cNvPr>
          <p:cNvSpPr txBox="1"/>
          <p:nvPr/>
        </p:nvSpPr>
        <p:spPr>
          <a:xfrm>
            <a:off x="6709697" y="4442804"/>
            <a:ext cx="655949" cy="369332"/>
          </a:xfrm>
          <a:prstGeom prst="rect">
            <a:avLst/>
          </a:prstGeom>
          <a:noFill/>
        </p:spPr>
        <p:txBody>
          <a:bodyPr wrap="none" rtlCol="0">
            <a:spAutoFit/>
          </a:bodyPr>
          <a:lstStyle/>
          <a:p>
            <a:r>
              <a:rPr lang="es-ES_tradnl" dirty="0"/>
              <a:t>r = 2</a:t>
            </a:r>
          </a:p>
        </p:txBody>
      </p:sp>
      <p:sp>
        <p:nvSpPr>
          <p:cNvPr id="25" name="Right Arrow 24">
            <a:extLst>
              <a:ext uri="{FF2B5EF4-FFF2-40B4-BE49-F238E27FC236}">
                <a16:creationId xmlns:a16="http://schemas.microsoft.com/office/drawing/2014/main" id="{609E39D5-8B46-B6CF-71F3-FF82F56E3F52}"/>
              </a:ext>
            </a:extLst>
          </p:cNvPr>
          <p:cNvSpPr/>
          <p:nvPr/>
        </p:nvSpPr>
        <p:spPr>
          <a:xfrm>
            <a:off x="3702368" y="3263528"/>
            <a:ext cx="662473" cy="247261"/>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382455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1800" dirty="0"/>
              <a:t>Si el agente tiene que elegir entre obtener alguna recompensa ahora u obtener una recompensa mucho mayor más adelante, lo más probable es que la recompensa mayor sea preferible. Esto se debe a que queremos que el agente mire los rendimientos totales en lugar de las recompensas individuales.</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a:t>
            </a:r>
          </a:p>
        </p:txBody>
      </p:sp>
      <p:sp>
        <p:nvSpPr>
          <p:cNvPr id="25" name="Right Arrow 24">
            <a:extLst>
              <a:ext uri="{FF2B5EF4-FFF2-40B4-BE49-F238E27FC236}">
                <a16:creationId xmlns:a16="http://schemas.microsoft.com/office/drawing/2014/main" id="{609E39D5-8B46-B6CF-71F3-FF82F56E3F52}"/>
              </a:ext>
            </a:extLst>
          </p:cNvPr>
          <p:cNvSpPr/>
          <p:nvPr/>
        </p:nvSpPr>
        <p:spPr>
          <a:xfrm>
            <a:off x="1575226" y="5434954"/>
            <a:ext cx="662473" cy="247261"/>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55068CA9-9FAD-A98F-B8E9-83ADF45184CF}"/>
              </a:ext>
            </a:extLst>
          </p:cNvPr>
          <p:cNvSpPr/>
          <p:nvPr/>
        </p:nvSpPr>
        <p:spPr>
          <a:xfrm>
            <a:off x="2373779"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Oval 13">
            <a:extLst>
              <a:ext uri="{FF2B5EF4-FFF2-40B4-BE49-F238E27FC236}">
                <a16:creationId xmlns:a16="http://schemas.microsoft.com/office/drawing/2014/main" id="{B7AF372E-5E74-CE80-7427-D2176FBAD0B5}"/>
              </a:ext>
            </a:extLst>
          </p:cNvPr>
          <p:cNvSpPr/>
          <p:nvPr/>
        </p:nvSpPr>
        <p:spPr>
          <a:xfrm>
            <a:off x="3874632"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F91F999-6B08-8D36-ED58-17E80F97AFBB}"/>
              </a:ext>
            </a:extLst>
          </p:cNvPr>
          <p:cNvSpPr/>
          <p:nvPr/>
        </p:nvSpPr>
        <p:spPr>
          <a:xfrm>
            <a:off x="5375485"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6" name="Straight Arrow Connector 25">
            <a:extLst>
              <a:ext uri="{FF2B5EF4-FFF2-40B4-BE49-F238E27FC236}">
                <a16:creationId xmlns:a16="http://schemas.microsoft.com/office/drawing/2014/main" id="{1499FE19-10A3-97B8-ECC4-DC6FA1FD9803}"/>
              </a:ext>
            </a:extLst>
          </p:cNvPr>
          <p:cNvCxnSpPr>
            <a:stCxn id="11" idx="6"/>
            <a:endCxn id="14" idx="2"/>
          </p:cNvCxnSpPr>
          <p:nvPr/>
        </p:nvCxnSpPr>
        <p:spPr>
          <a:xfrm>
            <a:off x="2868301"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AAFBB4D-7088-FA0B-8A36-078FC6CB8C99}"/>
              </a:ext>
            </a:extLst>
          </p:cNvPr>
          <p:cNvCxnSpPr>
            <a:cxnSpLocks/>
            <a:stCxn id="14" idx="6"/>
            <a:endCxn id="15" idx="2"/>
          </p:cNvCxnSpPr>
          <p:nvPr/>
        </p:nvCxnSpPr>
        <p:spPr>
          <a:xfrm>
            <a:off x="4369154"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5D36290-4B04-DFD9-09BC-784745F03CEE}"/>
              </a:ext>
            </a:extLst>
          </p:cNvPr>
          <p:cNvSpPr/>
          <p:nvPr/>
        </p:nvSpPr>
        <p:spPr>
          <a:xfrm>
            <a:off x="6876338"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2" name="Straight Arrow Connector 31">
            <a:extLst>
              <a:ext uri="{FF2B5EF4-FFF2-40B4-BE49-F238E27FC236}">
                <a16:creationId xmlns:a16="http://schemas.microsoft.com/office/drawing/2014/main" id="{B2623A59-EABB-B79E-F29D-B6B295D2F0C3}"/>
              </a:ext>
            </a:extLst>
          </p:cNvPr>
          <p:cNvCxnSpPr>
            <a:endCxn id="30" idx="2"/>
          </p:cNvCxnSpPr>
          <p:nvPr/>
        </p:nvCxnSpPr>
        <p:spPr>
          <a:xfrm>
            <a:off x="5870007"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AEDB3-AB7B-D760-B991-E1EDA516552C}"/>
              </a:ext>
            </a:extLst>
          </p:cNvPr>
          <p:cNvCxnSpPr>
            <a:cxnSpLocks/>
            <a:stCxn id="30" idx="6"/>
          </p:cNvCxnSpPr>
          <p:nvPr/>
        </p:nvCxnSpPr>
        <p:spPr>
          <a:xfrm>
            <a:off x="7370860"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F841C34-CE17-02D9-556A-CF5B5CC01E6D}"/>
              </a:ext>
            </a:extLst>
          </p:cNvPr>
          <p:cNvSpPr/>
          <p:nvPr/>
        </p:nvSpPr>
        <p:spPr>
          <a:xfrm>
            <a:off x="10044872"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7" name="Straight Arrow Connector 36">
            <a:extLst>
              <a:ext uri="{FF2B5EF4-FFF2-40B4-BE49-F238E27FC236}">
                <a16:creationId xmlns:a16="http://schemas.microsoft.com/office/drawing/2014/main" id="{0FB2C44A-2F21-714B-DFAA-29FBCF7283BF}"/>
              </a:ext>
            </a:extLst>
          </p:cNvPr>
          <p:cNvCxnSpPr>
            <a:endCxn id="36" idx="2"/>
          </p:cNvCxnSpPr>
          <p:nvPr/>
        </p:nvCxnSpPr>
        <p:spPr>
          <a:xfrm>
            <a:off x="9038541"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6C85E5-F869-A838-68BD-AFE1653AB4B0}"/>
              </a:ext>
            </a:extLst>
          </p:cNvPr>
          <p:cNvSpPr txBox="1"/>
          <p:nvPr/>
        </p:nvSpPr>
        <p:spPr>
          <a:xfrm>
            <a:off x="9044798" y="5160224"/>
            <a:ext cx="889987" cy="369332"/>
          </a:xfrm>
          <a:prstGeom prst="rect">
            <a:avLst/>
          </a:prstGeom>
          <a:noFill/>
        </p:spPr>
        <p:txBody>
          <a:bodyPr wrap="none" rtlCol="0">
            <a:spAutoFit/>
          </a:bodyPr>
          <a:lstStyle/>
          <a:p>
            <a:r>
              <a:rPr lang="es-ES_tradnl" b="1" dirty="0">
                <a:solidFill>
                  <a:schemeClr val="accent4"/>
                </a:solidFill>
              </a:rPr>
              <a:t>r = 120</a:t>
            </a:r>
          </a:p>
        </p:txBody>
      </p:sp>
      <p:sp>
        <p:nvSpPr>
          <p:cNvPr id="39" name="TextBox 38">
            <a:extLst>
              <a:ext uri="{FF2B5EF4-FFF2-40B4-BE49-F238E27FC236}">
                <a16:creationId xmlns:a16="http://schemas.microsoft.com/office/drawing/2014/main" id="{AB483265-A5A3-D54E-55F8-178B46AAA6A1}"/>
              </a:ext>
            </a:extLst>
          </p:cNvPr>
          <p:cNvSpPr txBox="1"/>
          <p:nvPr/>
        </p:nvSpPr>
        <p:spPr>
          <a:xfrm>
            <a:off x="8473954" y="5282295"/>
            <a:ext cx="415498" cy="369332"/>
          </a:xfrm>
          <a:prstGeom prst="rect">
            <a:avLst/>
          </a:prstGeom>
          <a:noFill/>
        </p:spPr>
        <p:txBody>
          <a:bodyPr wrap="none" rtlCol="0">
            <a:spAutoFit/>
          </a:bodyPr>
          <a:lstStyle/>
          <a:p>
            <a:r>
              <a:rPr lang="es-ES_tradnl" dirty="0"/>
              <a:t>…</a:t>
            </a:r>
          </a:p>
        </p:txBody>
      </p:sp>
      <p:sp>
        <p:nvSpPr>
          <p:cNvPr id="41" name="Oval 40">
            <a:extLst>
              <a:ext uri="{FF2B5EF4-FFF2-40B4-BE49-F238E27FC236}">
                <a16:creationId xmlns:a16="http://schemas.microsoft.com/office/drawing/2014/main" id="{E5339A13-81B9-54B7-0FC0-1A5356D764C6}"/>
              </a:ext>
            </a:extLst>
          </p:cNvPr>
          <p:cNvSpPr/>
          <p:nvPr/>
        </p:nvSpPr>
        <p:spPr>
          <a:xfrm>
            <a:off x="2373779"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Oval 41">
            <a:extLst>
              <a:ext uri="{FF2B5EF4-FFF2-40B4-BE49-F238E27FC236}">
                <a16:creationId xmlns:a16="http://schemas.microsoft.com/office/drawing/2014/main" id="{1AC314BD-2F63-1D9E-FFA2-B855FAAC1347}"/>
              </a:ext>
            </a:extLst>
          </p:cNvPr>
          <p:cNvSpPr/>
          <p:nvPr/>
        </p:nvSpPr>
        <p:spPr>
          <a:xfrm>
            <a:off x="3874632"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Oval 42">
            <a:extLst>
              <a:ext uri="{FF2B5EF4-FFF2-40B4-BE49-F238E27FC236}">
                <a16:creationId xmlns:a16="http://schemas.microsoft.com/office/drawing/2014/main" id="{1D278A4E-62F4-81C0-4FA6-15FCFFE4FDBC}"/>
              </a:ext>
            </a:extLst>
          </p:cNvPr>
          <p:cNvSpPr/>
          <p:nvPr/>
        </p:nvSpPr>
        <p:spPr>
          <a:xfrm>
            <a:off x="5375485"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4" name="Straight Arrow Connector 43">
            <a:extLst>
              <a:ext uri="{FF2B5EF4-FFF2-40B4-BE49-F238E27FC236}">
                <a16:creationId xmlns:a16="http://schemas.microsoft.com/office/drawing/2014/main" id="{0EC00538-E362-D0FB-D92E-4101AAB4FE2D}"/>
              </a:ext>
            </a:extLst>
          </p:cNvPr>
          <p:cNvCxnSpPr>
            <a:stCxn id="41" idx="6"/>
            <a:endCxn id="42" idx="2"/>
          </p:cNvCxnSpPr>
          <p:nvPr/>
        </p:nvCxnSpPr>
        <p:spPr>
          <a:xfrm>
            <a:off x="2868301"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BE3E016-5E17-2F76-685B-EF379E8EA110}"/>
              </a:ext>
            </a:extLst>
          </p:cNvPr>
          <p:cNvCxnSpPr>
            <a:cxnSpLocks/>
            <a:stCxn id="42" idx="6"/>
            <a:endCxn id="43" idx="2"/>
          </p:cNvCxnSpPr>
          <p:nvPr/>
        </p:nvCxnSpPr>
        <p:spPr>
          <a:xfrm>
            <a:off x="4369154"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37E958E2-1EB0-B671-AB60-DFA995D4317D}"/>
              </a:ext>
            </a:extLst>
          </p:cNvPr>
          <p:cNvSpPr/>
          <p:nvPr/>
        </p:nvSpPr>
        <p:spPr>
          <a:xfrm>
            <a:off x="6876338"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7" name="Straight Arrow Connector 46">
            <a:extLst>
              <a:ext uri="{FF2B5EF4-FFF2-40B4-BE49-F238E27FC236}">
                <a16:creationId xmlns:a16="http://schemas.microsoft.com/office/drawing/2014/main" id="{64547FCB-A59E-EFF4-49AA-D00FEE08E556}"/>
              </a:ext>
            </a:extLst>
          </p:cNvPr>
          <p:cNvCxnSpPr>
            <a:endCxn id="46" idx="2"/>
          </p:cNvCxnSpPr>
          <p:nvPr/>
        </p:nvCxnSpPr>
        <p:spPr>
          <a:xfrm>
            <a:off x="5870007"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F7035E5-3C85-67F0-2396-C4B03DDC9EA3}"/>
              </a:ext>
            </a:extLst>
          </p:cNvPr>
          <p:cNvCxnSpPr>
            <a:cxnSpLocks/>
            <a:stCxn id="46" idx="6"/>
          </p:cNvCxnSpPr>
          <p:nvPr/>
        </p:nvCxnSpPr>
        <p:spPr>
          <a:xfrm>
            <a:off x="7370860"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62C047D-51DF-5701-42B1-39DC003560AE}"/>
              </a:ext>
            </a:extLst>
          </p:cNvPr>
          <p:cNvSpPr/>
          <p:nvPr/>
        </p:nvSpPr>
        <p:spPr>
          <a:xfrm>
            <a:off x="10044872"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50" name="Straight Arrow Connector 49">
            <a:extLst>
              <a:ext uri="{FF2B5EF4-FFF2-40B4-BE49-F238E27FC236}">
                <a16:creationId xmlns:a16="http://schemas.microsoft.com/office/drawing/2014/main" id="{4D0A706E-3866-8D48-F5F0-9922F7D2D262}"/>
              </a:ext>
            </a:extLst>
          </p:cNvPr>
          <p:cNvCxnSpPr>
            <a:endCxn id="49" idx="2"/>
          </p:cNvCxnSpPr>
          <p:nvPr/>
        </p:nvCxnSpPr>
        <p:spPr>
          <a:xfrm>
            <a:off x="9038541"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D3A2046-F813-24C1-C2E8-B06F152A9D7D}"/>
              </a:ext>
            </a:extLst>
          </p:cNvPr>
          <p:cNvSpPr txBox="1"/>
          <p:nvPr/>
        </p:nvSpPr>
        <p:spPr>
          <a:xfrm>
            <a:off x="8473954" y="3783923"/>
            <a:ext cx="415498" cy="369332"/>
          </a:xfrm>
          <a:prstGeom prst="rect">
            <a:avLst/>
          </a:prstGeom>
          <a:noFill/>
        </p:spPr>
        <p:txBody>
          <a:bodyPr wrap="none" rtlCol="0">
            <a:spAutoFit/>
          </a:bodyPr>
          <a:lstStyle/>
          <a:p>
            <a:r>
              <a:rPr lang="es-ES_tradnl" dirty="0"/>
              <a:t>…</a:t>
            </a:r>
          </a:p>
        </p:txBody>
      </p:sp>
      <p:sp>
        <p:nvSpPr>
          <p:cNvPr id="53" name="TextBox 52">
            <a:extLst>
              <a:ext uri="{FF2B5EF4-FFF2-40B4-BE49-F238E27FC236}">
                <a16:creationId xmlns:a16="http://schemas.microsoft.com/office/drawing/2014/main" id="{2A8E52AA-5251-7AD7-4E15-285916630AAC}"/>
              </a:ext>
            </a:extLst>
          </p:cNvPr>
          <p:cNvSpPr txBox="1"/>
          <p:nvPr/>
        </p:nvSpPr>
        <p:spPr>
          <a:xfrm>
            <a:off x="2933395" y="3661852"/>
            <a:ext cx="779381" cy="369332"/>
          </a:xfrm>
          <a:prstGeom prst="rect">
            <a:avLst/>
          </a:prstGeom>
          <a:noFill/>
        </p:spPr>
        <p:txBody>
          <a:bodyPr wrap="none" rtlCol="0">
            <a:spAutoFit/>
          </a:bodyPr>
          <a:lstStyle/>
          <a:p>
            <a:r>
              <a:rPr lang="es-ES_tradnl" dirty="0"/>
              <a:t>r = 20</a:t>
            </a:r>
          </a:p>
        </p:txBody>
      </p:sp>
    </p:spTree>
    <p:extLst>
      <p:ext uri="{BB962C8B-B14F-4D97-AF65-F5344CB8AC3E}">
        <p14:creationId xmlns:p14="http://schemas.microsoft.com/office/powerpoint/2010/main" val="2025288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Esto es básicamente que define el modelo, es la acción que va a tomar dado un estado que se encuentre. </a:t>
            </a:r>
          </a:p>
          <a:p>
            <a:pPr marL="0" indent="0">
              <a:buNone/>
            </a:pPr>
            <a:r>
              <a:rPr lang="es-ES" sz="2400" dirty="0"/>
              <a:t>La forma más trivial es volver a la tabla de estado-acción que vimos en la clase 2.</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931587D-8179-B62D-E7FF-AECC63E77DD7}"/>
                  </a:ext>
                </a:extLst>
              </p:cNvPr>
              <p:cNvGraphicFramePr>
                <a:graphicFrameLocks noGrp="1"/>
              </p:cNvGraphicFramePr>
              <p:nvPr>
                <p:extLst>
                  <p:ext uri="{D42A27DB-BD31-4B8C-83A1-F6EECF244321}">
                    <p14:modId xmlns:p14="http://schemas.microsoft.com/office/powerpoint/2010/main" val="465372879"/>
                  </p:ext>
                </p:extLst>
              </p:nvPr>
            </p:nvGraphicFramePr>
            <p:xfrm>
              <a:off x="3116423" y="4081704"/>
              <a:ext cx="6390432" cy="18542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tc>
                      <a:txBody>
                        <a:bodyPr/>
                        <a:lstStyle/>
                        <a:p>
                          <a:pPr algn="ctr"/>
                          <a:r>
                            <a:rPr lang="es-ES_tradnl" dirty="0"/>
                            <a:t>a3</a:t>
                          </a:r>
                        </a:p>
                      </a:txBody>
                      <a:tcPr/>
                    </a:tc>
                    <a:extLst>
                      <a:ext uri="{0D108BD9-81ED-4DB2-BD59-A6C34878D82A}">
                        <a16:rowId xmlns:a16="http://schemas.microsoft.com/office/drawing/2014/main" val="3045422639"/>
                      </a:ext>
                    </a:extLst>
                  </a:tr>
                  <a:tr h="370840">
                    <a:tc>
                      <a:txBody>
                        <a:bodyPr/>
                        <a:lstStyle/>
                        <a:p>
                          <a:r>
                            <a:rPr lang="es-ES_tradnl" dirty="0"/>
                            <a:t>s1</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s-ES_tradnl" dirty="0"/>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2623591404"/>
                      </a:ext>
                    </a:extLst>
                  </a:tr>
                  <a:tr h="370840">
                    <a:tc>
                      <a:txBody>
                        <a:bodyPr/>
                        <a:lstStyle/>
                        <a:p>
                          <a:r>
                            <a:rPr lang="es-ES_tradnl" dirty="0"/>
                            <a:t>s2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631501757"/>
                      </a:ext>
                    </a:extLst>
                  </a:tr>
                  <a:tr h="370840">
                    <a:tc>
                      <a:txBody>
                        <a:bodyPr/>
                        <a:lstStyle/>
                        <a:p>
                          <a:r>
                            <a:rPr lang="es-ES_tradnl" dirty="0"/>
                            <a:t>s3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3184158567"/>
                      </a:ext>
                    </a:extLst>
                  </a:tr>
                  <a:tr h="370840">
                    <a:tc>
                      <a:txBody>
                        <a:bodyPr/>
                        <a:lstStyle/>
                        <a:p>
                          <a:r>
                            <a:rPr lang="es-ES_tradnl" dirty="0"/>
                            <a:t>s4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m:t>
                                </m:r>
                              </m:oMath>
                            </m:oMathPara>
                          </a14:m>
                          <a:endParaRPr lang="es-ES_tradnl" dirty="0"/>
                        </a:p>
                      </a:txBody>
                      <a:tcPr/>
                    </a:tc>
                    <a:extLst>
                      <a:ext uri="{0D108BD9-81ED-4DB2-BD59-A6C34878D82A}">
                        <a16:rowId xmlns:a16="http://schemas.microsoft.com/office/drawing/2014/main" val="693886389"/>
                      </a:ext>
                    </a:extLst>
                  </a:tr>
                </a:tbl>
              </a:graphicData>
            </a:graphic>
          </p:graphicFrame>
        </mc:Choice>
        <mc:Fallback xmlns="">
          <p:graphicFrame>
            <p:nvGraphicFramePr>
              <p:cNvPr id="8" name="Table 7">
                <a:extLst>
                  <a:ext uri="{FF2B5EF4-FFF2-40B4-BE49-F238E27FC236}">
                    <a16:creationId xmlns:a16="http://schemas.microsoft.com/office/drawing/2014/main" id="{3931587D-8179-B62D-E7FF-AECC63E77DD7}"/>
                  </a:ext>
                </a:extLst>
              </p:cNvPr>
              <p:cNvGraphicFramePr>
                <a:graphicFrameLocks noGrp="1"/>
              </p:cNvGraphicFramePr>
              <p:nvPr>
                <p:extLst>
                  <p:ext uri="{D42A27DB-BD31-4B8C-83A1-F6EECF244321}">
                    <p14:modId xmlns:p14="http://schemas.microsoft.com/office/powerpoint/2010/main" val="465372879"/>
                  </p:ext>
                </p:extLst>
              </p:nvPr>
            </p:nvGraphicFramePr>
            <p:xfrm>
              <a:off x="3116423" y="4081704"/>
              <a:ext cx="6390432" cy="18542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tc>
                      <a:txBody>
                        <a:bodyPr/>
                        <a:lstStyle/>
                        <a:p>
                          <a:pPr algn="ctr"/>
                          <a:r>
                            <a:rPr lang="es-ES_tradnl" dirty="0"/>
                            <a:t>a3</a:t>
                          </a:r>
                        </a:p>
                      </a:txBody>
                      <a:tcPr/>
                    </a:tc>
                    <a:extLst>
                      <a:ext uri="{0D108BD9-81ED-4DB2-BD59-A6C34878D82A}">
                        <a16:rowId xmlns:a16="http://schemas.microsoft.com/office/drawing/2014/main" val="3045422639"/>
                      </a:ext>
                    </a:extLst>
                  </a:tr>
                  <a:tr h="370840">
                    <a:tc>
                      <a:txBody>
                        <a:bodyPr/>
                        <a:lstStyle/>
                        <a:p>
                          <a:r>
                            <a:rPr lang="es-ES_tradnl" dirty="0"/>
                            <a:t>s1</a:t>
                          </a:r>
                        </a:p>
                      </a:txBody>
                      <a:tcPr/>
                    </a:tc>
                    <a:tc>
                      <a:txBody>
                        <a:bodyPr/>
                        <a:lstStyle/>
                        <a:p>
                          <a:endParaRPr lang="en-AR"/>
                        </a:p>
                      </a:txBody>
                      <a:tcPr>
                        <a:blipFill>
                          <a:blip r:embed="rId4"/>
                          <a:stretch>
                            <a:fillRect l="-100794" t="-103333" r="-201587" b="-316667"/>
                          </a:stretch>
                        </a:blipFill>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2623591404"/>
                      </a:ext>
                    </a:extLst>
                  </a:tr>
                  <a:tr h="370840">
                    <a:tc>
                      <a:txBody>
                        <a:bodyPr/>
                        <a:lstStyle/>
                        <a:p>
                          <a:r>
                            <a:rPr lang="es-ES_tradnl" dirty="0"/>
                            <a:t>s2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631501757"/>
                      </a:ext>
                    </a:extLst>
                  </a:tr>
                  <a:tr h="370840">
                    <a:tc>
                      <a:txBody>
                        <a:bodyPr/>
                        <a:lstStyle/>
                        <a:p>
                          <a:r>
                            <a:rPr lang="es-ES_tradnl" dirty="0"/>
                            <a:t>s3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3184158567"/>
                      </a:ext>
                    </a:extLst>
                  </a:tr>
                  <a:tr h="370840">
                    <a:tc>
                      <a:txBody>
                        <a:bodyPr/>
                        <a:lstStyle/>
                        <a:p>
                          <a:r>
                            <a:rPr lang="es-ES_tradnl" dirty="0"/>
                            <a:t>s4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endParaRPr lang="en-AR"/>
                        </a:p>
                      </a:txBody>
                      <a:tcPr>
                        <a:blipFill>
                          <a:blip r:embed="rId4"/>
                          <a:stretch>
                            <a:fillRect l="-300794" t="-413793" r="-1587" b="-24138"/>
                          </a:stretch>
                        </a:blipFill>
                      </a:tcPr>
                    </a:tc>
                    <a:extLst>
                      <a:ext uri="{0D108BD9-81ED-4DB2-BD59-A6C34878D82A}">
                        <a16:rowId xmlns:a16="http://schemas.microsoft.com/office/drawing/2014/main" val="693886389"/>
                      </a:ext>
                    </a:extLst>
                  </a:tr>
                </a:tbl>
              </a:graphicData>
            </a:graphic>
          </p:graphicFrame>
        </mc:Fallback>
      </mc:AlternateContent>
      <p:cxnSp>
        <p:nvCxnSpPr>
          <p:cNvPr id="10" name="Straight Arrow Connector 9">
            <a:extLst>
              <a:ext uri="{FF2B5EF4-FFF2-40B4-BE49-F238E27FC236}">
                <a16:creationId xmlns:a16="http://schemas.microsoft.com/office/drawing/2014/main" id="{8DF4C583-2FDB-1241-FF30-D09F41D8D7CB}"/>
              </a:ext>
            </a:extLst>
          </p:cNvPr>
          <p:cNvCxnSpPr>
            <a:cxnSpLocks/>
          </p:cNvCxnSpPr>
          <p:nvPr/>
        </p:nvCxnSpPr>
        <p:spPr>
          <a:xfrm flipV="1">
            <a:off x="9171992" y="4861249"/>
            <a:ext cx="951722" cy="850599"/>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9AD0E6F7-9A91-A5C5-25C2-B32B400CFCC8}"/>
              </a:ext>
            </a:extLst>
          </p:cNvPr>
          <p:cNvSpPr txBox="1"/>
          <p:nvPr/>
        </p:nvSpPr>
        <p:spPr>
          <a:xfrm>
            <a:off x="10123714" y="4286811"/>
            <a:ext cx="1576874" cy="1754326"/>
          </a:xfrm>
          <a:prstGeom prst="rect">
            <a:avLst/>
          </a:prstGeom>
          <a:noFill/>
        </p:spPr>
        <p:txBody>
          <a:bodyPr wrap="square" rtlCol="0">
            <a:spAutoFit/>
          </a:bodyPr>
          <a:lstStyle/>
          <a:p>
            <a:r>
              <a:rPr lang="es-ES_tradnl" dirty="0"/>
              <a:t>Probabilidad de realizar la acción a</a:t>
            </a:r>
            <a:r>
              <a:rPr lang="es-ES_tradnl" baseline="-25000" dirty="0"/>
              <a:t>3</a:t>
            </a:r>
            <a:r>
              <a:rPr lang="es-ES_tradnl" dirty="0"/>
              <a:t> cuando se encuentra en el estado s</a:t>
            </a:r>
            <a:r>
              <a:rPr lang="es-ES_tradnl" baseline="-25000" dirty="0"/>
              <a:t>4</a:t>
            </a:r>
          </a:p>
        </p:txBody>
      </p:sp>
    </p:spTree>
    <p:extLst>
      <p:ext uri="{BB962C8B-B14F-4D97-AF65-F5344CB8AC3E}">
        <p14:creationId xmlns:p14="http://schemas.microsoft.com/office/powerpoint/2010/main" val="2165893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Las políticas pueden ser:</a:t>
            </a:r>
          </a:p>
          <a:p>
            <a:r>
              <a:rPr lang="es-ES" sz="2400" b="1" dirty="0">
                <a:solidFill>
                  <a:schemeClr val="accent4"/>
                </a:solidFill>
              </a:rPr>
              <a:t>Deterministas</a:t>
            </a:r>
            <a:r>
              <a:rPr lang="es-ES" sz="2400" dirty="0"/>
              <a:t>: Una política determinista es una política en la que el agente siempre elige la misma acción fija cuando alcanza un estado particular.</a:t>
            </a:r>
          </a:p>
          <a:p>
            <a:r>
              <a:rPr lang="es-ES" sz="2400" b="1" dirty="0">
                <a:solidFill>
                  <a:schemeClr val="accent2"/>
                </a:solidFill>
              </a:rPr>
              <a:t>Estocásticas</a:t>
            </a:r>
            <a:r>
              <a:rPr lang="es-ES" sz="2400" dirty="0"/>
              <a:t>: La política estocástica es una política en la que el agente varía las acciones que elige para un estado, en función de cierta probabilidad para cada acción. Podría hacer esto mientras juega, por ejemplo, para que no se vuelva completamente predecible. </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p:spTree>
    <p:extLst>
      <p:ext uri="{BB962C8B-B14F-4D97-AF65-F5344CB8AC3E}">
        <p14:creationId xmlns:p14="http://schemas.microsoft.com/office/powerpoint/2010/main" val="1126450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El agente realmente no tiene una política útil cuando comienza y no tiene idea de qué acción debe tomar en un estado determinado. Luego, al utilizar el algoritmo de aprendizaje por refuerzo, aprende lentamente una política útil que puede utilizar.</a:t>
            </a:r>
          </a:p>
          <a:p>
            <a:pPr marL="0" indent="0">
              <a:buNone/>
            </a:pPr>
            <a:r>
              <a:rPr lang="es-ES" sz="2400" dirty="0"/>
              <a:t>Hay tantas políticas posibles, ¿cuál debería utilizar el Agente?</a:t>
            </a:r>
          </a:p>
          <a:p>
            <a:pPr marL="0" indent="0">
              <a:buNone/>
            </a:pPr>
            <a:r>
              <a:rPr lang="es-ES" sz="2400" i="1" dirty="0">
                <a:solidFill>
                  <a:schemeClr val="accent4"/>
                </a:solidFill>
              </a:rPr>
              <a:t>El objetivo del agente es seguir una Política que maximice su Retorno</a:t>
            </a:r>
            <a:r>
              <a:rPr lang="es-ES" sz="2400" dirty="0"/>
              <a:t>. Entonces, de todas las políticas que el agente podría seguir, quiere elegir la mejor, es decir. el que le da mayor retorno.</a:t>
            </a:r>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p:spTree>
    <p:extLst>
      <p:ext uri="{BB962C8B-B14F-4D97-AF65-F5344CB8AC3E}">
        <p14:creationId xmlns:p14="http://schemas.microsoft.com/office/powerpoint/2010/main" val="4220904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Digamos que el agente se encuentra en un estado particular. Además, digamos que al agente se le ha dado de alguna manera una política, </a:t>
            </a:r>
            <a:r>
              <a:rPr lang="el-GR" sz="2400" dirty="0"/>
              <a:t>π. </a:t>
            </a:r>
            <a:endParaRPr lang="en-US" sz="2400" dirty="0"/>
          </a:p>
          <a:p>
            <a:pPr marL="0" indent="0">
              <a:buNone/>
            </a:pPr>
            <a:r>
              <a:rPr lang="es-ES" sz="2400" dirty="0"/>
              <a:t>Si parte de ese estado y siempre elige acciones basadas en esa política, ¿cuál es el rendimiento que podría esperar obtener?</a:t>
            </a:r>
          </a:p>
          <a:p>
            <a:pPr marL="0" indent="0">
              <a:buNone/>
            </a:pPr>
            <a:r>
              <a:rPr lang="es-ES" sz="2400" dirty="0"/>
              <a:t>Este rendimiento promedio a largo plazo, o rendimiento esperado, se conoce como </a:t>
            </a:r>
            <a:r>
              <a:rPr lang="es-ES" sz="2400" b="1" dirty="0">
                <a:solidFill>
                  <a:srgbClr val="00B050"/>
                </a:solidFill>
              </a:rPr>
              <a:t>valor</a:t>
            </a:r>
            <a:r>
              <a:rPr lang="es-ES" sz="2400" dirty="0"/>
              <a:t> de ese estado en particular según la política </a:t>
            </a:r>
            <a:r>
              <a:rPr lang="el-GR" sz="2400" dirty="0"/>
              <a:t>π.</a:t>
            </a:r>
            <a:endParaRPr lang="en-U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Valor</a:t>
            </a:r>
          </a:p>
        </p:txBody>
      </p:sp>
    </p:spTree>
    <p:extLst>
      <p:ext uri="{BB962C8B-B14F-4D97-AF65-F5344CB8AC3E}">
        <p14:creationId xmlns:p14="http://schemas.microsoft.com/office/powerpoint/2010/main" val="4149492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sz="2400" dirty="0"/>
              <a:t>Tenemos dos tipos de Valores:</a:t>
            </a:r>
          </a:p>
          <a:p>
            <a:r>
              <a:rPr lang="es-ES_tradnl" sz="2400" b="1" dirty="0">
                <a:solidFill>
                  <a:schemeClr val="accent4"/>
                </a:solidFill>
              </a:rPr>
              <a:t>Valor de Estado: </a:t>
            </a:r>
            <a:r>
              <a:rPr lang="es-ES_tradnl" sz="2400" dirty="0"/>
              <a:t>el rendimiento esperado de un estado determinado, mediante la ejecución de acciones basadas en una política determinada π desde ese estado en adelante.</a:t>
            </a:r>
          </a:p>
          <a:p>
            <a:r>
              <a:rPr lang="es-ES_tradnl" sz="2400" b="1" dirty="0">
                <a:solidFill>
                  <a:schemeClr val="accent2"/>
                </a:solidFill>
              </a:rPr>
              <a:t>Valor de Estado-Acción (valor Q): </a:t>
            </a:r>
            <a:r>
              <a:rPr lang="es-ES_tradnl" sz="2400" dirty="0"/>
              <a:t>el rendimiento esperado al realizar una acción determinada desde un estado determinado y luego ejecutar acciones basadas en una política determinada </a:t>
            </a:r>
            <a:r>
              <a:rPr lang="el-GR" sz="2400" dirty="0"/>
              <a:t>π </a:t>
            </a:r>
            <a:r>
              <a:rPr lang="es-ES_tradnl" sz="2400" dirty="0"/>
              <a:t>después de eso.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Valor</a:t>
            </a:r>
          </a:p>
        </p:txBody>
      </p:sp>
    </p:spTree>
    <p:extLst>
      <p:ext uri="{BB962C8B-B14F-4D97-AF65-F5344CB8AC3E}">
        <p14:creationId xmlns:p14="http://schemas.microsoft.com/office/powerpoint/2010/main" val="118850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fontScale="85000" lnSpcReduction="10000"/>
          </a:bodyPr>
          <a:lstStyle/>
          <a:p>
            <a:r>
              <a:rPr lang="es-ES_tradnl" sz="2400" dirty="0"/>
              <a:t>La </a:t>
            </a:r>
            <a:r>
              <a:rPr lang="es-ES_tradnl" sz="2400" b="1" dirty="0">
                <a:solidFill>
                  <a:schemeClr val="accent2"/>
                </a:solidFill>
              </a:rPr>
              <a:t>Recompensa</a:t>
            </a:r>
            <a:r>
              <a:rPr lang="es-ES_tradnl" sz="2400" dirty="0"/>
              <a:t> es la recompensa inmediata obtenida por una sola acción.</a:t>
            </a:r>
          </a:p>
          <a:p>
            <a:r>
              <a:rPr lang="es-ES_tradnl" sz="2400" dirty="0"/>
              <a:t>El </a:t>
            </a:r>
            <a:r>
              <a:rPr lang="es-ES" sz="2400" b="1" dirty="0">
                <a:solidFill>
                  <a:schemeClr val="accent4"/>
                </a:solidFill>
              </a:rPr>
              <a:t>Retorno</a:t>
            </a:r>
            <a:r>
              <a:rPr lang="es-ES_tradnl" sz="2400" dirty="0"/>
              <a:t> es el total de todas las recompensas con descuento obtenidas hasta el final de ese episodio.</a:t>
            </a:r>
          </a:p>
          <a:p>
            <a:r>
              <a:rPr lang="es-ES_tradnl" sz="2400" dirty="0"/>
              <a:t>El </a:t>
            </a:r>
            <a:r>
              <a:rPr lang="es-ES" sz="2400" b="1" dirty="0">
                <a:solidFill>
                  <a:schemeClr val="accent1"/>
                </a:solidFill>
              </a:rPr>
              <a:t>Valor</a:t>
            </a:r>
            <a:r>
              <a:rPr lang="es-ES_tradnl" sz="2400" dirty="0"/>
              <a:t> es el rendimiento medio (también conocido como rendimiento esperado) de muchos episodios.</a:t>
            </a:r>
          </a:p>
          <a:p>
            <a:pPr marL="0" indent="0">
              <a:buNone/>
            </a:pPr>
            <a:r>
              <a:rPr lang="es-ES_tradnl" sz="2400" dirty="0"/>
              <a:t>Se puede pensar en el </a:t>
            </a:r>
            <a:r>
              <a:rPr lang="es-ES" sz="2400" b="1" dirty="0">
                <a:solidFill>
                  <a:schemeClr val="accent1"/>
                </a:solidFill>
              </a:rPr>
              <a:t>Valor</a:t>
            </a:r>
            <a:r>
              <a:rPr lang="es-ES_tradnl" sz="2400" dirty="0"/>
              <a:t> de la siguiente manera. El agente aprende de la experiencia. A medida que interactúa con el entorno y completa episodios, obtiene los retornos de cada episodio.</a:t>
            </a:r>
          </a:p>
          <a:p>
            <a:pPr marL="0" indent="0">
              <a:buNone/>
            </a:pPr>
            <a:r>
              <a:rPr lang="es-ES_tradnl" sz="2400" dirty="0"/>
              <a:t>A medida que acumula más experiencia (es decir, obtiene retornos por más y más episodios), tiene una idea de qué estados y qué acciones en esos estados producen el mayor retorno.</a:t>
            </a:r>
          </a:p>
          <a:p>
            <a:pPr marL="0" indent="0">
              <a:buNone/>
            </a:pPr>
            <a:r>
              <a:rPr lang="es-ES_tradnl" sz="2400" dirty="0"/>
              <a:t>Almacena esta </a:t>
            </a:r>
            <a:r>
              <a:rPr lang="es-ES_tradnl" sz="2400" i="1" dirty="0">
                <a:solidFill>
                  <a:schemeClr val="accent2"/>
                </a:solidFill>
              </a:rPr>
              <a:t>experiencia</a:t>
            </a:r>
            <a:r>
              <a:rPr lang="es-ES_tradnl" sz="2400" dirty="0"/>
              <a:t> como </a:t>
            </a:r>
            <a:r>
              <a:rPr lang="es-ES" sz="2400" b="1" dirty="0">
                <a:solidFill>
                  <a:schemeClr val="accent1"/>
                </a:solidFill>
              </a:rPr>
              <a:t>Valor</a:t>
            </a:r>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Relación entre los tres:</a:t>
            </a:r>
          </a:p>
        </p:txBody>
      </p:sp>
    </p:spTree>
    <p:extLst>
      <p:ext uri="{BB962C8B-B14F-4D97-AF65-F5344CB8AC3E}">
        <p14:creationId xmlns:p14="http://schemas.microsoft.com/office/powerpoint/2010/main" val="1864725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dirty="0"/>
              <a:t>Podemos comparar políticas para determinar cuáles son </a:t>
            </a:r>
            <a:r>
              <a:rPr lang="es-ES_tradnl" b="1" i="1" dirty="0">
                <a:solidFill>
                  <a:srgbClr val="00B050"/>
                </a:solidFill>
              </a:rPr>
              <a:t>buenas</a:t>
            </a:r>
            <a:r>
              <a:rPr lang="es-ES_tradnl" dirty="0"/>
              <a:t> y cuáles son </a:t>
            </a:r>
            <a:r>
              <a:rPr lang="es-ES_tradnl" b="1" i="1" dirty="0">
                <a:solidFill>
                  <a:srgbClr val="C00000"/>
                </a:solidFill>
              </a:rPr>
              <a:t>malas</a:t>
            </a:r>
            <a:r>
              <a:rPr lang="es-ES_tradnl" dirty="0"/>
              <a:t>, también podemos utilizar eso para encontrar la </a:t>
            </a:r>
            <a:r>
              <a:rPr lang="es-ES_tradnl" b="1" i="1" dirty="0">
                <a:solidFill>
                  <a:srgbClr val="00B050"/>
                </a:solidFill>
              </a:rPr>
              <a:t>mejor</a:t>
            </a:r>
            <a:r>
              <a:rPr lang="es-ES_tradnl" dirty="0"/>
              <a:t> política. Esto se conoce como </a:t>
            </a:r>
            <a:r>
              <a:rPr lang="es-ES_tradnl" b="1" dirty="0">
                <a:solidFill>
                  <a:schemeClr val="accent2"/>
                </a:solidFill>
              </a:rPr>
              <a:t>Política Óptima</a:t>
            </a:r>
            <a:r>
              <a:rPr lang="es-ES_tradnl" dirty="0"/>
              <a:t>.</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Utilizando la función de Valor para comparar políticas</a:t>
            </a:r>
          </a:p>
        </p:txBody>
      </p:sp>
    </p:spTree>
    <p:extLst>
      <p:ext uri="{BB962C8B-B14F-4D97-AF65-F5344CB8AC3E}">
        <p14:creationId xmlns:p14="http://schemas.microsoft.com/office/powerpoint/2010/main" val="253055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85000" lnSpcReduction="10000"/>
          </a:bodyPr>
          <a:lstStyle/>
          <a:p>
            <a:pPr marL="0" indent="0">
              <a:buNone/>
            </a:pPr>
            <a:r>
              <a:rPr lang="es-ES" sz="2400" dirty="0"/>
              <a:t>Es más común encontrarnos con problema de clasificación que de regresión:</a:t>
            </a:r>
          </a:p>
          <a:p>
            <a:r>
              <a:rPr lang="es-ES" sz="2400" dirty="0"/>
              <a:t>Una persona llega a una guardia con un set de síntomas atribuidos a una de tres condiciones médicas.</a:t>
            </a:r>
          </a:p>
          <a:p>
            <a:r>
              <a:rPr lang="es-ES" sz="2400" dirty="0"/>
              <a:t>Un servicio de banca online debe determinar si una transacción en el sitio es fraudulenta o no, usando como base la dirección IP, historia de transacciones, etc.</a:t>
            </a:r>
          </a:p>
          <a:p>
            <a:r>
              <a:rPr lang="es-ES" sz="2400" dirty="0"/>
              <a:t>En base a la secuencia de ADN de un número de pacientes con y sin una enfermedad dada, un genetista debe determinar que mutaciones de ADN genera un efecto nocivo relacionado a la enfermedad o no.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Tree>
    <p:extLst>
      <p:ext uri="{BB962C8B-B14F-4D97-AF65-F5344CB8AC3E}">
        <p14:creationId xmlns:p14="http://schemas.microsoft.com/office/powerpoint/2010/main" val="101395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dirty="0"/>
              <a:t>Entonces, podemos entender como entrenar un agente usando Aprendizaje por Refuerzo, usando MDP. Lo que se busca encontrar la </a:t>
            </a:r>
            <a:r>
              <a:rPr lang="es-ES_tradnl" b="1" dirty="0">
                <a:solidFill>
                  <a:schemeClr val="accent1"/>
                </a:solidFill>
              </a:rPr>
              <a:t>Política Óptima </a:t>
            </a:r>
            <a:r>
              <a:rPr lang="es-ES_tradnl" dirty="0"/>
              <a:t>para el agente. Una vez que tiene la Política Óptima, simplemente usa esa política para elegir acciones de cualquier estado.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Resolviendo el problema de Aprendizaje por Refuerzo encontrando la política óptima</a:t>
            </a:r>
          </a:p>
        </p:txBody>
      </p:sp>
      <p:sp>
        <p:nvSpPr>
          <p:cNvPr id="8" name="Rectangle 7">
            <a:extLst>
              <a:ext uri="{FF2B5EF4-FFF2-40B4-BE49-F238E27FC236}">
                <a16:creationId xmlns:a16="http://schemas.microsoft.com/office/drawing/2014/main" id="{2D412A76-606F-7298-42E1-73AAC90D961D}"/>
              </a:ext>
            </a:extLst>
          </p:cNvPr>
          <p:cNvSpPr/>
          <p:nvPr/>
        </p:nvSpPr>
        <p:spPr>
          <a:xfrm>
            <a:off x="1931437" y="3429000"/>
            <a:ext cx="2575249" cy="247727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r>
              <a:rPr lang="es-ES_tradnl" dirty="0"/>
              <a:t>Estructurar problema como MDP</a:t>
            </a:r>
          </a:p>
        </p:txBody>
      </p:sp>
      <p:sp>
        <p:nvSpPr>
          <p:cNvPr id="9" name="Rectangle 8">
            <a:extLst>
              <a:ext uri="{FF2B5EF4-FFF2-40B4-BE49-F238E27FC236}">
                <a16:creationId xmlns:a16="http://schemas.microsoft.com/office/drawing/2014/main" id="{1FB77C69-D1A4-E526-1D33-835A95FBFDFA}"/>
              </a:ext>
            </a:extLst>
          </p:cNvPr>
          <p:cNvSpPr/>
          <p:nvPr/>
        </p:nvSpPr>
        <p:spPr>
          <a:xfrm>
            <a:off x="2052735" y="3566882"/>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estados</a:t>
            </a:r>
          </a:p>
        </p:txBody>
      </p:sp>
      <p:sp>
        <p:nvSpPr>
          <p:cNvPr id="10" name="Rectangle 9">
            <a:extLst>
              <a:ext uri="{FF2B5EF4-FFF2-40B4-BE49-F238E27FC236}">
                <a16:creationId xmlns:a16="http://schemas.microsoft.com/office/drawing/2014/main" id="{C3CC6B39-2FD5-A0A4-A05A-0C617887CEB0}"/>
              </a:ext>
            </a:extLst>
          </p:cNvPr>
          <p:cNvSpPr/>
          <p:nvPr/>
        </p:nvSpPr>
        <p:spPr>
          <a:xfrm>
            <a:off x="2052735" y="4115577"/>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Acciones</a:t>
            </a:r>
          </a:p>
        </p:txBody>
      </p:sp>
      <p:sp>
        <p:nvSpPr>
          <p:cNvPr id="11" name="Rectangle 10">
            <a:extLst>
              <a:ext uri="{FF2B5EF4-FFF2-40B4-BE49-F238E27FC236}">
                <a16:creationId xmlns:a16="http://schemas.microsoft.com/office/drawing/2014/main" id="{7E94ABD9-7E4B-15C4-D651-67F69F0E08E9}"/>
              </a:ext>
            </a:extLst>
          </p:cNvPr>
          <p:cNvSpPr/>
          <p:nvPr/>
        </p:nvSpPr>
        <p:spPr>
          <a:xfrm>
            <a:off x="2052735" y="4664272"/>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Recompensas</a:t>
            </a:r>
          </a:p>
        </p:txBody>
      </p:sp>
      <p:sp>
        <p:nvSpPr>
          <p:cNvPr id="12" name="Rectangle 11">
            <a:extLst>
              <a:ext uri="{FF2B5EF4-FFF2-40B4-BE49-F238E27FC236}">
                <a16:creationId xmlns:a16="http://schemas.microsoft.com/office/drawing/2014/main" id="{3405AE8B-9CEA-5D7F-8B0F-19C2395086F1}"/>
              </a:ext>
            </a:extLst>
          </p:cNvPr>
          <p:cNvSpPr/>
          <p:nvPr/>
        </p:nvSpPr>
        <p:spPr>
          <a:xfrm>
            <a:off x="5616641" y="4202278"/>
            <a:ext cx="2332652" cy="9239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Aplicar un algoritmo de Aprendizaje por Refuerzo</a:t>
            </a:r>
          </a:p>
        </p:txBody>
      </p:sp>
      <p:sp>
        <p:nvSpPr>
          <p:cNvPr id="13" name="Rectangle 12">
            <a:extLst>
              <a:ext uri="{FF2B5EF4-FFF2-40B4-BE49-F238E27FC236}">
                <a16:creationId xmlns:a16="http://schemas.microsoft.com/office/drawing/2014/main" id="{8E6A59E8-522A-86D4-23A1-B85669DAA6DA}"/>
              </a:ext>
            </a:extLst>
          </p:cNvPr>
          <p:cNvSpPr/>
          <p:nvPr/>
        </p:nvSpPr>
        <p:spPr>
          <a:xfrm>
            <a:off x="8972939" y="4210574"/>
            <a:ext cx="2332652" cy="9239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Agente entrenado con una Política Optima</a:t>
            </a:r>
          </a:p>
        </p:txBody>
      </p:sp>
      <p:cxnSp>
        <p:nvCxnSpPr>
          <p:cNvPr id="15" name="Straight Arrow Connector 14">
            <a:extLst>
              <a:ext uri="{FF2B5EF4-FFF2-40B4-BE49-F238E27FC236}">
                <a16:creationId xmlns:a16="http://schemas.microsoft.com/office/drawing/2014/main" id="{2FA88FF5-ACDE-1360-3CBA-8D6CE91B6CDC}"/>
              </a:ext>
            </a:extLst>
          </p:cNvPr>
          <p:cNvCxnSpPr>
            <a:stCxn id="8" idx="3"/>
            <a:endCxn id="12" idx="1"/>
          </p:cNvCxnSpPr>
          <p:nvPr/>
        </p:nvCxnSpPr>
        <p:spPr>
          <a:xfrm flipV="1">
            <a:off x="4506686" y="4664272"/>
            <a:ext cx="1109955" cy="3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4C8107-C053-4AA2-89FB-0742EFE28D20}"/>
              </a:ext>
            </a:extLst>
          </p:cNvPr>
          <p:cNvCxnSpPr>
            <a:cxnSpLocks/>
            <a:stCxn id="12" idx="3"/>
            <a:endCxn id="13" idx="1"/>
          </p:cNvCxnSpPr>
          <p:nvPr/>
        </p:nvCxnSpPr>
        <p:spPr>
          <a:xfrm>
            <a:off x="7949293" y="4664272"/>
            <a:ext cx="1023646" cy="8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660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Categorías de soluciones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10691265" cy="3870831"/>
          </a:xfrm>
        </p:spPr>
        <p:txBody>
          <a:bodyPr>
            <a:normAutofit/>
          </a:bodyPr>
          <a:lstStyle/>
          <a:p>
            <a:pPr marL="0" indent="0">
              <a:buNone/>
            </a:pPr>
            <a:r>
              <a:rPr lang="es-ES_tradnl" sz="2400" dirty="0"/>
              <a:t>Los problemas se pueden dividir en dos tipos:</a:t>
            </a:r>
          </a:p>
          <a:p>
            <a:r>
              <a:rPr lang="es-ES_tradnl" sz="2400" b="1" dirty="0">
                <a:solidFill>
                  <a:schemeClr val="accent3"/>
                </a:solidFill>
              </a:rPr>
              <a:t>Problemas de predicción: </a:t>
            </a:r>
            <a:r>
              <a:rPr lang="es-ES_tradnl" sz="2400" dirty="0"/>
              <a:t>Se proporciona una política como entrada y el objetivo es generar la función de Valor. No es necesario que sea la Política Óptima.</a:t>
            </a:r>
          </a:p>
          <a:p>
            <a:r>
              <a:rPr lang="es-ES_tradnl" sz="2400" b="1" dirty="0">
                <a:solidFill>
                  <a:schemeClr val="accent4"/>
                </a:solidFill>
              </a:rPr>
              <a:t>Problemas de control: </a:t>
            </a:r>
            <a:r>
              <a:rPr lang="es-ES_tradnl" sz="2400" dirty="0"/>
              <a:t>No se proporciona información y el objetivo es explorar el espacio de políticas y encontrar la Política Óptima.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Predicción vs Control</a:t>
            </a:r>
          </a:p>
        </p:txBody>
      </p:sp>
    </p:spTree>
    <p:extLst>
      <p:ext uri="{BB962C8B-B14F-4D97-AF65-F5344CB8AC3E}">
        <p14:creationId xmlns:p14="http://schemas.microsoft.com/office/powerpoint/2010/main" val="703496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dirty="0"/>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8"/>
            <a:ext cx="10691265" cy="4336995"/>
          </a:xfrm>
        </p:spPr>
        <p:txBody>
          <a:bodyPr>
            <a:normAutofit/>
          </a:bodyPr>
          <a:lstStyle/>
          <a:p>
            <a:pPr marL="0" indent="0">
              <a:buNone/>
            </a:pPr>
            <a:r>
              <a:rPr lang="es-ES_tradnl" sz="2400" dirty="0"/>
              <a:t>Hay muchos algoritmos que buscan encontrar la </a:t>
            </a:r>
            <a:r>
              <a:rPr lang="es-ES_tradnl" sz="2400" b="1" dirty="0">
                <a:solidFill>
                  <a:schemeClr val="accent1"/>
                </a:solidFill>
              </a:rPr>
              <a:t>Política Óptima </a:t>
            </a:r>
            <a:r>
              <a:rPr lang="es-ES_tradnl" sz="2400" dirty="0"/>
              <a:t>para el agente. Hay dos grandes categorías:</a:t>
            </a:r>
          </a:p>
          <a:p>
            <a:r>
              <a:rPr lang="es-ES_tradnl" sz="2400" dirty="0"/>
              <a:t>Basado en modelo</a:t>
            </a:r>
          </a:p>
          <a:p>
            <a:r>
              <a:rPr lang="es-ES_tradnl" sz="2400" dirty="0"/>
              <a:t>Sin modelo</a:t>
            </a:r>
          </a:p>
          <a:p>
            <a:endParaRPr lang="es-ES_tradnl" dirty="0"/>
          </a:p>
          <a:p>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506418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fontScale="92500"/>
          </a:bodyPr>
          <a:lstStyle/>
          <a:p>
            <a:pPr marL="0" indent="0">
              <a:buNone/>
            </a:pPr>
            <a:r>
              <a:rPr lang="es-ES_tradnl" sz="2400" dirty="0"/>
              <a:t>Los enfoques basados en modelos se utilizan cuando se conoce el funcionamiento interno del entorno. Podemos decir de manera confiable qué próximo estado y recompensa generará el entorno cuando se realice alguna acción desde algún estado actual.</a:t>
            </a:r>
          </a:p>
          <a:p>
            <a:pPr marL="0" indent="0">
              <a:buNone/>
            </a:pPr>
            <a:r>
              <a:rPr lang="es-ES_tradnl" sz="2400" dirty="0"/>
              <a:t>Estos modelos son los que se conocen como planificación. Son aquellos que ya vimos en clase 2 y 3 (y que hay más avanzados). No es AR.</a:t>
            </a: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Basado en modelo</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36845" y="3281144"/>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1</m:t>
                      </m:r>
                    </m:oMath>
                  </m:oMathPara>
                </a14:m>
                <a:endParaRPr lang="es-ES_tradnl" dirty="0"/>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36845" y="3281144"/>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10306521"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10306521"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601739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1FE4D606-DAB2-89FA-B031-A3F80135C783}"/>
              </a:ext>
            </a:extLst>
          </p:cNvPr>
          <p:cNvSpPr/>
          <p:nvPr/>
        </p:nvSpPr>
        <p:spPr>
          <a:xfrm>
            <a:off x="8021466" y="3815490"/>
            <a:ext cx="2897546" cy="44657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F537C418-32F8-55D9-7201-6E0D5539B724}"/>
              </a:ext>
            </a:extLst>
          </p:cNvPr>
          <p:cNvSpPr/>
          <p:nvPr/>
        </p:nvSpPr>
        <p:spPr>
          <a:xfrm>
            <a:off x="8840476" y="3227176"/>
            <a:ext cx="831237" cy="44657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a:bodyPr>
          <a:lstStyle/>
          <a:p>
            <a:pPr marL="0" indent="0">
              <a:buNone/>
            </a:pPr>
            <a:r>
              <a:rPr lang="es-ES_tradnl" sz="2400" dirty="0"/>
              <a:t>Dado que el funcionamiento interno del entorno es invisible para el agente, </a:t>
            </a:r>
          </a:p>
          <a:p>
            <a:pPr marL="0" indent="0">
              <a:buNone/>
            </a:pPr>
            <a:r>
              <a:rPr lang="es-ES_tradnl" sz="2400" i="1" dirty="0">
                <a:solidFill>
                  <a:schemeClr val="accent1"/>
                </a:solidFill>
              </a:rPr>
              <a:t>¿Cómo observa el algoritmo el comportamiento del entorno? </a:t>
            </a: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 de modelos</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65095"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ea typeface="Cambria Math" panose="02040503050406030204" pitchFamily="18" charset="0"/>
                        </a:rPr>
                        <m:t>𝑅</m:t>
                      </m:r>
                      <m:r>
                        <a:rPr lang="en-US" b="0" i="1" smtClean="0">
                          <a:solidFill>
                            <a:sysClr val="windowText" lastClr="000000"/>
                          </a:solidFill>
                          <a:latin typeface="Cambria Math" panose="02040503050406030204" pitchFamily="18" charset="0"/>
                          <a:ea typeface="Cambria Math" panose="02040503050406030204" pitchFamily="18" charset="0"/>
                        </a:rPr>
                        <m:t>1</m:t>
                      </m:r>
                    </m:oMath>
                  </m:oMathPara>
                </a14:m>
                <a:endParaRPr lang="es-ES_tradnl" dirty="0">
                  <a:solidFill>
                    <a:sysClr val="windowText" lastClr="000000"/>
                  </a:solidFill>
                </a:endParaRPr>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65095" y="327131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9231367"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9231367"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384151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1FE4D606-DAB2-89FA-B031-A3F80135C783}"/>
              </a:ext>
            </a:extLst>
          </p:cNvPr>
          <p:cNvSpPr/>
          <p:nvPr/>
        </p:nvSpPr>
        <p:spPr>
          <a:xfrm>
            <a:off x="8021466" y="3815490"/>
            <a:ext cx="2897546" cy="44657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F537C418-32F8-55D9-7201-6E0D5539B724}"/>
              </a:ext>
            </a:extLst>
          </p:cNvPr>
          <p:cNvSpPr/>
          <p:nvPr/>
        </p:nvSpPr>
        <p:spPr>
          <a:xfrm>
            <a:off x="9345724" y="3227176"/>
            <a:ext cx="325989" cy="52338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a:bodyPr>
          <a:lstStyle/>
          <a:p>
            <a:pPr marL="0" indent="0">
              <a:buNone/>
            </a:pPr>
            <a:r>
              <a:rPr lang="es-ES_tradnl" sz="2400" dirty="0"/>
              <a:t>Dado que el funcionamiento interno del entorno es invisible para el agente, </a:t>
            </a:r>
          </a:p>
          <a:p>
            <a:pPr marL="0" indent="0">
              <a:buNone/>
            </a:pPr>
            <a:r>
              <a:rPr lang="es-ES_tradnl" sz="2400" i="1" dirty="0">
                <a:solidFill>
                  <a:schemeClr val="accent1"/>
                </a:solidFill>
              </a:rPr>
              <a:t>¿Cómo observa el algoritmo el comportamiento del entorno? </a:t>
            </a:r>
            <a:r>
              <a:rPr lang="es-ES_tradnl" sz="2400" dirty="0"/>
              <a:t>De la interacción con el mismo.</a:t>
            </a:r>
          </a:p>
          <a:p>
            <a:pPr marL="0" indent="0">
              <a:buNone/>
            </a:pPr>
            <a:r>
              <a:rPr lang="es-ES_tradnl" sz="2400" dirty="0"/>
              <a:t>El famoso </a:t>
            </a:r>
            <a:r>
              <a:rPr lang="es-ES_tradnl" sz="2400" b="1" dirty="0">
                <a:solidFill>
                  <a:srgbClr val="0070C0"/>
                </a:solidFill>
              </a:rPr>
              <a:t>prueba y error</a:t>
            </a:r>
            <a:r>
              <a:rPr lang="es-ES_tradnl" sz="2400" dirty="0"/>
              <a:t>. </a:t>
            </a:r>
          </a:p>
          <a:p>
            <a:pPr marL="0" indent="0">
              <a:buNone/>
            </a:pPr>
            <a:r>
              <a:rPr lang="es-ES_tradnl" sz="2400" dirty="0"/>
              <a:t>Intenta pasos y recibe comentarios positivos o negativos. Esto es muy parecido al aprendizaje de seres biológicos.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 de modelos</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65095"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FF"/>
                          </a:solidFill>
                          <a:latin typeface="Cambria Math" panose="02040503050406030204" pitchFamily="18" charset="0"/>
                          <a:ea typeface="Cambria Math" panose="02040503050406030204" pitchFamily="18" charset="0"/>
                        </a:rPr>
                        <m:t>𝑹</m:t>
                      </m:r>
                      <m:r>
                        <a:rPr lang="en-US" b="1" i="1" smtClean="0">
                          <a:solidFill>
                            <a:srgbClr val="FF00FF"/>
                          </a:solidFill>
                          <a:latin typeface="Cambria Math" panose="02040503050406030204" pitchFamily="18" charset="0"/>
                          <a:ea typeface="Cambria Math" panose="02040503050406030204" pitchFamily="18" charset="0"/>
                        </a:rPr>
                        <m:t>𝟏</m:t>
                      </m:r>
                    </m:oMath>
                  </m:oMathPara>
                </a14:m>
                <a:endParaRPr lang="es-ES_tradnl" b="1" dirty="0">
                  <a:solidFill>
                    <a:srgbClr val="FFC000"/>
                  </a:solidFill>
                </a:endParaRPr>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65095" y="327131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9231367"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9231367"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90944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10691265" cy="3870831"/>
          </a:xfrm>
        </p:spPr>
        <p:txBody>
          <a:bodyPr>
            <a:normAutofit/>
          </a:bodyPr>
          <a:lstStyle/>
          <a:p>
            <a:pPr marL="0" indent="0">
              <a:buNone/>
            </a:pPr>
            <a:r>
              <a:rPr lang="es-ES_tradnl" sz="2400" dirty="0"/>
              <a:t>A medida que el agente da cada paso, sigue un camino. La trayectoria del agente se convierte en los </a:t>
            </a:r>
            <a:r>
              <a:rPr lang="es-ES_tradnl" sz="2400" i="1" dirty="0">
                <a:solidFill>
                  <a:srgbClr val="0070C0"/>
                </a:solidFill>
              </a:rPr>
              <a:t>datos de entrenamiento </a:t>
            </a:r>
            <a:r>
              <a:rPr lang="es-ES_tradnl" sz="2400" dirty="0"/>
              <a:t>del algoritmo.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 de modelos</a:t>
            </a:r>
          </a:p>
        </p:txBody>
      </p:sp>
      <p:sp>
        <p:nvSpPr>
          <p:cNvPr id="11" name="Oval 10">
            <a:extLst>
              <a:ext uri="{FF2B5EF4-FFF2-40B4-BE49-F238E27FC236}">
                <a16:creationId xmlns:a16="http://schemas.microsoft.com/office/drawing/2014/main" id="{D14AA68C-467A-7D58-A433-8B4902BE0C8B}"/>
              </a:ext>
            </a:extLst>
          </p:cNvPr>
          <p:cNvSpPr/>
          <p:nvPr/>
        </p:nvSpPr>
        <p:spPr>
          <a:xfrm>
            <a:off x="2737985" y="38442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2" name="Oval 11">
            <a:extLst>
              <a:ext uri="{FF2B5EF4-FFF2-40B4-BE49-F238E27FC236}">
                <a16:creationId xmlns:a16="http://schemas.microsoft.com/office/drawing/2014/main" id="{A1BE835F-F3B1-83DB-5571-D5D24846FCB5}"/>
              </a:ext>
            </a:extLst>
          </p:cNvPr>
          <p:cNvSpPr/>
          <p:nvPr/>
        </p:nvSpPr>
        <p:spPr>
          <a:xfrm>
            <a:off x="3777160" y="3844249"/>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a</a:t>
            </a:r>
            <a:r>
              <a:rPr lang="es-ES_tradnl" sz="1400" baseline="-25000" dirty="0"/>
              <a:t>1</a:t>
            </a:r>
          </a:p>
        </p:txBody>
      </p:sp>
      <p:sp>
        <p:nvSpPr>
          <p:cNvPr id="13" name="Oval 12">
            <a:extLst>
              <a:ext uri="{FF2B5EF4-FFF2-40B4-BE49-F238E27FC236}">
                <a16:creationId xmlns:a16="http://schemas.microsoft.com/office/drawing/2014/main" id="{0CEEC5F0-54EB-43FA-AF4A-661D77FC805E}"/>
              </a:ext>
            </a:extLst>
          </p:cNvPr>
          <p:cNvSpPr/>
          <p:nvPr/>
        </p:nvSpPr>
        <p:spPr>
          <a:xfrm>
            <a:off x="4816335" y="38442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3</a:t>
            </a:r>
          </a:p>
        </p:txBody>
      </p:sp>
      <p:sp>
        <p:nvSpPr>
          <p:cNvPr id="14" name="Oval 13">
            <a:extLst>
              <a:ext uri="{FF2B5EF4-FFF2-40B4-BE49-F238E27FC236}">
                <a16:creationId xmlns:a16="http://schemas.microsoft.com/office/drawing/2014/main" id="{D25C2B16-28B9-89F6-9420-F2142FF05F81}"/>
              </a:ext>
            </a:extLst>
          </p:cNvPr>
          <p:cNvSpPr/>
          <p:nvPr/>
        </p:nvSpPr>
        <p:spPr>
          <a:xfrm>
            <a:off x="5855510" y="3844249"/>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a</a:t>
            </a:r>
            <a:r>
              <a:rPr lang="es-ES_tradnl" sz="1400" baseline="-25000" dirty="0"/>
              <a:t>3</a:t>
            </a:r>
          </a:p>
        </p:txBody>
      </p:sp>
      <p:sp>
        <p:nvSpPr>
          <p:cNvPr id="21" name="Oval 20">
            <a:extLst>
              <a:ext uri="{FF2B5EF4-FFF2-40B4-BE49-F238E27FC236}">
                <a16:creationId xmlns:a16="http://schemas.microsoft.com/office/drawing/2014/main" id="{5738C0B9-CECC-343A-2C55-A0438EFB78B8}"/>
              </a:ext>
            </a:extLst>
          </p:cNvPr>
          <p:cNvSpPr/>
          <p:nvPr/>
        </p:nvSpPr>
        <p:spPr>
          <a:xfrm>
            <a:off x="6894685" y="38442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6</a:t>
            </a:r>
          </a:p>
        </p:txBody>
      </p:sp>
      <p:sp>
        <p:nvSpPr>
          <p:cNvPr id="31" name="Oval 30">
            <a:extLst>
              <a:ext uri="{FF2B5EF4-FFF2-40B4-BE49-F238E27FC236}">
                <a16:creationId xmlns:a16="http://schemas.microsoft.com/office/drawing/2014/main" id="{5EE62011-93C1-178A-7862-8459B4CC4FD9}"/>
              </a:ext>
            </a:extLst>
          </p:cNvPr>
          <p:cNvSpPr/>
          <p:nvPr/>
        </p:nvSpPr>
        <p:spPr>
          <a:xfrm>
            <a:off x="7933860" y="3844249"/>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a</a:t>
            </a:r>
            <a:r>
              <a:rPr lang="es-ES_tradnl" sz="1400" baseline="-25000" dirty="0"/>
              <a:t>6</a:t>
            </a:r>
          </a:p>
        </p:txBody>
      </p:sp>
      <p:sp>
        <p:nvSpPr>
          <p:cNvPr id="32" name="Rectangle 31">
            <a:extLst>
              <a:ext uri="{FF2B5EF4-FFF2-40B4-BE49-F238E27FC236}">
                <a16:creationId xmlns:a16="http://schemas.microsoft.com/office/drawing/2014/main" id="{3C7DCD7B-6005-06B9-38CE-8A41F6D1322B}"/>
              </a:ext>
            </a:extLst>
          </p:cNvPr>
          <p:cNvSpPr/>
          <p:nvPr/>
        </p:nvSpPr>
        <p:spPr>
          <a:xfrm>
            <a:off x="8973035" y="3844249"/>
            <a:ext cx="493059" cy="4945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s</a:t>
            </a:r>
            <a:r>
              <a:rPr lang="es-ES_tradnl" baseline="-25000" dirty="0">
                <a:solidFill>
                  <a:sysClr val="windowText" lastClr="000000"/>
                </a:solidFill>
              </a:rPr>
              <a:t>7</a:t>
            </a:r>
            <a:endParaRPr lang="es-ES_tradnl" dirty="0">
              <a:solidFill>
                <a:sysClr val="windowText" lastClr="000000"/>
              </a:solidFill>
            </a:endParaRPr>
          </a:p>
        </p:txBody>
      </p:sp>
      <p:cxnSp>
        <p:nvCxnSpPr>
          <p:cNvPr id="33" name="Straight Arrow Connector 32">
            <a:extLst>
              <a:ext uri="{FF2B5EF4-FFF2-40B4-BE49-F238E27FC236}">
                <a16:creationId xmlns:a16="http://schemas.microsoft.com/office/drawing/2014/main" id="{925C56D5-3CF6-63DC-B85E-08F7EE760AB3}"/>
              </a:ext>
            </a:extLst>
          </p:cNvPr>
          <p:cNvCxnSpPr>
            <a:cxnSpLocks/>
            <a:stCxn id="11" idx="6"/>
            <a:endCxn id="12" idx="2"/>
          </p:cNvCxnSpPr>
          <p:nvPr/>
        </p:nvCxnSpPr>
        <p:spPr>
          <a:xfrm>
            <a:off x="3232507"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9FA8F3-C7C6-1CC0-7E21-8220669EE71E}"/>
              </a:ext>
            </a:extLst>
          </p:cNvPr>
          <p:cNvCxnSpPr>
            <a:cxnSpLocks/>
            <a:stCxn id="12" idx="6"/>
            <a:endCxn id="13" idx="2"/>
          </p:cNvCxnSpPr>
          <p:nvPr/>
        </p:nvCxnSpPr>
        <p:spPr>
          <a:xfrm>
            <a:off x="4271682"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F964F4-61D2-79D5-57DB-A0F88E391EFF}"/>
              </a:ext>
            </a:extLst>
          </p:cNvPr>
          <p:cNvCxnSpPr>
            <a:cxnSpLocks/>
            <a:stCxn id="13" idx="6"/>
            <a:endCxn id="14" idx="2"/>
          </p:cNvCxnSpPr>
          <p:nvPr/>
        </p:nvCxnSpPr>
        <p:spPr>
          <a:xfrm>
            <a:off x="5310857"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7887478-A4B0-73EF-DD4C-3AD63CB93E25}"/>
              </a:ext>
            </a:extLst>
          </p:cNvPr>
          <p:cNvCxnSpPr>
            <a:cxnSpLocks/>
            <a:endCxn id="21" idx="2"/>
          </p:cNvCxnSpPr>
          <p:nvPr/>
        </p:nvCxnSpPr>
        <p:spPr>
          <a:xfrm>
            <a:off x="6350032"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2492ABC-037E-80AC-0206-9B00CC2769B7}"/>
              </a:ext>
            </a:extLst>
          </p:cNvPr>
          <p:cNvCxnSpPr>
            <a:cxnSpLocks/>
            <a:stCxn id="21" idx="6"/>
            <a:endCxn id="31" idx="2"/>
          </p:cNvCxnSpPr>
          <p:nvPr/>
        </p:nvCxnSpPr>
        <p:spPr>
          <a:xfrm>
            <a:off x="7389207"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F7CA1DA-34B7-4291-6D2C-9B0F34D38595}"/>
              </a:ext>
            </a:extLst>
          </p:cNvPr>
          <p:cNvCxnSpPr>
            <a:cxnSpLocks/>
            <a:stCxn id="31" idx="6"/>
            <a:endCxn id="32" idx="1"/>
          </p:cNvCxnSpPr>
          <p:nvPr/>
        </p:nvCxnSpPr>
        <p:spPr>
          <a:xfrm>
            <a:off x="8428382"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F0B753A-DCB0-8A20-7F8A-70EA86ACDF29}"/>
                  </a:ext>
                </a:extLst>
              </p:cNvPr>
              <p:cNvSpPr txBox="1"/>
              <p:nvPr/>
            </p:nvSpPr>
            <p:spPr>
              <a:xfrm>
                <a:off x="4235349" y="372217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1</m:t>
                      </m:r>
                    </m:oMath>
                  </m:oMathPara>
                </a14:m>
                <a:endParaRPr lang="es-ES_tradnl" dirty="0">
                  <a:solidFill>
                    <a:srgbClr val="FFC000"/>
                  </a:solidFill>
                </a:endParaRPr>
              </a:p>
            </p:txBody>
          </p:sp>
        </mc:Choice>
        <mc:Fallback xmlns="">
          <p:sp>
            <p:nvSpPr>
              <p:cNvPr id="55" name="TextBox 54">
                <a:extLst>
                  <a:ext uri="{FF2B5EF4-FFF2-40B4-BE49-F238E27FC236}">
                    <a16:creationId xmlns:a16="http://schemas.microsoft.com/office/drawing/2014/main" id="{2F0B753A-DCB0-8A20-7F8A-70EA86ACDF29}"/>
                  </a:ext>
                </a:extLst>
              </p:cNvPr>
              <p:cNvSpPr txBox="1">
                <a:spLocks noRot="1" noChangeAspect="1" noMove="1" noResize="1" noEditPoints="1" noAdjustHandles="1" noChangeArrowheads="1" noChangeShapeType="1" noTextEdit="1"/>
              </p:cNvSpPr>
              <p:nvPr/>
            </p:nvSpPr>
            <p:spPr>
              <a:xfrm>
                <a:off x="4235349" y="372217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466A563-CF6A-70C5-6153-9BFD6465DCF3}"/>
                  </a:ext>
                </a:extLst>
              </p:cNvPr>
              <p:cNvSpPr txBox="1"/>
              <p:nvPr/>
            </p:nvSpPr>
            <p:spPr>
              <a:xfrm>
                <a:off x="6309279" y="372217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3</m:t>
                      </m:r>
                    </m:oMath>
                  </m:oMathPara>
                </a14:m>
                <a:endParaRPr lang="es-ES_tradnl" dirty="0">
                  <a:solidFill>
                    <a:srgbClr val="FFC000"/>
                  </a:solidFill>
                </a:endParaRPr>
              </a:p>
            </p:txBody>
          </p:sp>
        </mc:Choice>
        <mc:Fallback xmlns="">
          <p:sp>
            <p:nvSpPr>
              <p:cNvPr id="56" name="TextBox 55">
                <a:extLst>
                  <a:ext uri="{FF2B5EF4-FFF2-40B4-BE49-F238E27FC236}">
                    <a16:creationId xmlns:a16="http://schemas.microsoft.com/office/drawing/2014/main" id="{D466A563-CF6A-70C5-6153-9BFD6465DCF3}"/>
                  </a:ext>
                </a:extLst>
              </p:cNvPr>
              <p:cNvSpPr txBox="1">
                <a:spLocks noRot="1" noChangeAspect="1" noMove="1" noResize="1" noEditPoints="1" noAdjustHandles="1" noChangeArrowheads="1" noChangeShapeType="1" noTextEdit="1"/>
              </p:cNvSpPr>
              <p:nvPr/>
            </p:nvSpPr>
            <p:spPr>
              <a:xfrm>
                <a:off x="6309279" y="3722178"/>
                <a:ext cx="519694"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63EEF5D-2D85-0737-34D5-F877CB77A3FC}"/>
                  </a:ext>
                </a:extLst>
              </p:cNvPr>
              <p:cNvSpPr txBox="1"/>
              <p:nvPr/>
            </p:nvSpPr>
            <p:spPr>
              <a:xfrm>
                <a:off x="8411773" y="372217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6</m:t>
                      </m:r>
                    </m:oMath>
                  </m:oMathPara>
                </a14:m>
                <a:endParaRPr lang="es-ES_tradnl" dirty="0">
                  <a:solidFill>
                    <a:srgbClr val="FFC000"/>
                  </a:solidFill>
                </a:endParaRPr>
              </a:p>
            </p:txBody>
          </p:sp>
        </mc:Choice>
        <mc:Fallback xmlns="">
          <p:sp>
            <p:nvSpPr>
              <p:cNvPr id="57" name="TextBox 56">
                <a:extLst>
                  <a:ext uri="{FF2B5EF4-FFF2-40B4-BE49-F238E27FC236}">
                    <a16:creationId xmlns:a16="http://schemas.microsoft.com/office/drawing/2014/main" id="{C63EEF5D-2D85-0737-34D5-F877CB77A3FC}"/>
                  </a:ext>
                </a:extLst>
              </p:cNvPr>
              <p:cNvSpPr txBox="1">
                <a:spLocks noRot="1" noChangeAspect="1" noMove="1" noResize="1" noEditPoints="1" noAdjustHandles="1" noChangeArrowheads="1" noChangeShapeType="1" noTextEdit="1"/>
              </p:cNvSpPr>
              <p:nvPr/>
            </p:nvSpPr>
            <p:spPr>
              <a:xfrm>
                <a:off x="8411773" y="3722178"/>
                <a:ext cx="519694"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477096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Ecuación de </a:t>
            </a:r>
            <a:r>
              <a:rPr lang="es-ES_tradnl" dirty="0" err="1">
                <a:solidFill>
                  <a:schemeClr val="bg1"/>
                </a:solidFill>
              </a:rPr>
              <a:t>bellman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631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La ecuación de </a:t>
            </a:r>
            <a:r>
              <a:rPr lang="es-ES_tradnl" dirty="0" err="1"/>
              <a:t>Bellman</a:t>
            </a:r>
            <a:r>
              <a:rPr lang="es-ES_tradnl" dirty="0"/>
              <a:t> es un concepto fundamental en el campo del Aprendizaje por Refuerzo. </a:t>
            </a:r>
          </a:p>
          <a:p>
            <a:pPr marL="0" indent="0">
              <a:buNone/>
            </a:pPr>
            <a:r>
              <a:rPr lang="es-ES_tradnl" i="1" dirty="0">
                <a:solidFill>
                  <a:schemeClr val="accent1"/>
                </a:solidFill>
              </a:rPr>
              <a:t>Esencialmente, describe cómo el valor de estar en un estado particular bajo una política específica se relaciona con el valor de estar en el próximo estado y las recompensas esperadas. </a:t>
            </a:r>
          </a:p>
          <a:p>
            <a:pPr marL="0" indent="0">
              <a:buNone/>
            </a:pPr>
            <a:r>
              <a:rPr lang="es-ES_tradnl" dirty="0"/>
              <a:t>Vayamos paso a paso para crear una intuición de esto. Para calcula el valor de estado </a:t>
            </a:r>
            <a:r>
              <a:rPr lang="es-ES_tradnl" dirty="0" err="1"/>
              <a:t>s</a:t>
            </a:r>
            <a:r>
              <a:rPr lang="es-ES_tradnl" baseline="-25000" dirty="0" err="1"/>
              <a:t>t</a:t>
            </a:r>
            <a:r>
              <a:rPr lang="es-ES_tradnl" dirty="0"/>
              <a:t>, V(</a:t>
            </a:r>
            <a:r>
              <a:rPr lang="es-ES_tradnl" dirty="0" err="1"/>
              <a:t>s</a:t>
            </a:r>
            <a:r>
              <a:rPr lang="es-ES_tradnl" baseline="-25000" dirty="0" err="1"/>
              <a:t>t</a:t>
            </a:r>
            <a:r>
              <a:rPr lang="es-ES_tradnl" dirty="0"/>
              <a:t>) necesitamos calcular la suma ponderada de las recompensas de los pasos futuros (el retorno).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F7B58903-1A08-82C2-4D99-0D3F5C6E31E6}"/>
              </a:ext>
            </a:extLst>
          </p:cNvPr>
          <p:cNvSpPr>
            <a:spLocks noChangeAspect="1"/>
          </p:cNvSpPr>
          <p:nvPr/>
        </p:nvSpPr>
        <p:spPr>
          <a:xfrm>
            <a:off x="867012"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9" name="Rectangle 8">
            <a:extLst>
              <a:ext uri="{FF2B5EF4-FFF2-40B4-BE49-F238E27FC236}">
                <a16:creationId xmlns:a16="http://schemas.microsoft.com/office/drawing/2014/main" id="{873B366B-FF2A-0F28-CD1B-ECE6C4BC50A3}"/>
              </a:ext>
            </a:extLst>
          </p:cNvPr>
          <p:cNvSpPr>
            <a:spLocks noChangeAspect="1"/>
          </p:cNvSpPr>
          <p:nvPr/>
        </p:nvSpPr>
        <p:spPr>
          <a:xfrm>
            <a:off x="10762130" y="476009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12" name="Oval 11">
            <a:extLst>
              <a:ext uri="{FF2B5EF4-FFF2-40B4-BE49-F238E27FC236}">
                <a16:creationId xmlns:a16="http://schemas.microsoft.com/office/drawing/2014/main" id="{FC216589-8F57-9A26-5E4B-2C58A4A56DFD}"/>
              </a:ext>
            </a:extLst>
          </p:cNvPr>
          <p:cNvSpPr>
            <a:spLocks noChangeAspect="1"/>
          </p:cNvSpPr>
          <p:nvPr/>
        </p:nvSpPr>
        <p:spPr>
          <a:xfrm>
            <a:off x="2280600"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3" name="Oval 12">
            <a:extLst>
              <a:ext uri="{FF2B5EF4-FFF2-40B4-BE49-F238E27FC236}">
                <a16:creationId xmlns:a16="http://schemas.microsoft.com/office/drawing/2014/main" id="{1A444AC0-14FA-DB3E-FE5F-6E166F71645B}"/>
              </a:ext>
            </a:extLst>
          </p:cNvPr>
          <p:cNvSpPr>
            <a:spLocks noChangeAspect="1"/>
          </p:cNvSpPr>
          <p:nvPr/>
        </p:nvSpPr>
        <p:spPr>
          <a:xfrm>
            <a:off x="3694188"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4" name="Oval 13">
            <a:extLst>
              <a:ext uri="{FF2B5EF4-FFF2-40B4-BE49-F238E27FC236}">
                <a16:creationId xmlns:a16="http://schemas.microsoft.com/office/drawing/2014/main" id="{3100AE2C-A221-9722-5D0E-F810B8B00AA6}"/>
              </a:ext>
            </a:extLst>
          </p:cNvPr>
          <p:cNvSpPr>
            <a:spLocks noChangeAspect="1"/>
          </p:cNvSpPr>
          <p:nvPr/>
        </p:nvSpPr>
        <p:spPr>
          <a:xfrm>
            <a:off x="5107776"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6" name="Oval 15">
            <a:extLst>
              <a:ext uri="{FF2B5EF4-FFF2-40B4-BE49-F238E27FC236}">
                <a16:creationId xmlns:a16="http://schemas.microsoft.com/office/drawing/2014/main" id="{A82359E1-09C5-3E90-E238-7A081933C46A}"/>
              </a:ext>
            </a:extLst>
          </p:cNvPr>
          <p:cNvSpPr>
            <a:spLocks noChangeAspect="1"/>
          </p:cNvSpPr>
          <p:nvPr/>
        </p:nvSpPr>
        <p:spPr>
          <a:xfrm>
            <a:off x="6521364"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7" name="Oval 16">
            <a:extLst>
              <a:ext uri="{FF2B5EF4-FFF2-40B4-BE49-F238E27FC236}">
                <a16:creationId xmlns:a16="http://schemas.microsoft.com/office/drawing/2014/main" id="{F97269F3-D740-4A76-B9F1-ECB7A7FAE536}"/>
              </a:ext>
            </a:extLst>
          </p:cNvPr>
          <p:cNvSpPr>
            <a:spLocks noChangeAspect="1"/>
          </p:cNvSpPr>
          <p:nvPr/>
        </p:nvSpPr>
        <p:spPr>
          <a:xfrm>
            <a:off x="7934952"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8" name="Oval 17">
            <a:extLst>
              <a:ext uri="{FF2B5EF4-FFF2-40B4-BE49-F238E27FC236}">
                <a16:creationId xmlns:a16="http://schemas.microsoft.com/office/drawing/2014/main" id="{8C8E78D0-56F7-5AD6-18E9-5729729C9091}"/>
              </a:ext>
            </a:extLst>
          </p:cNvPr>
          <p:cNvSpPr>
            <a:spLocks noChangeAspect="1"/>
          </p:cNvSpPr>
          <p:nvPr/>
        </p:nvSpPr>
        <p:spPr>
          <a:xfrm>
            <a:off x="9348540"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20" name="Straight Arrow Connector 19">
            <a:extLst>
              <a:ext uri="{FF2B5EF4-FFF2-40B4-BE49-F238E27FC236}">
                <a16:creationId xmlns:a16="http://schemas.microsoft.com/office/drawing/2014/main" id="{3F589F55-7FCB-1FF1-01AA-EB1A362ADFF9}"/>
              </a:ext>
            </a:extLst>
          </p:cNvPr>
          <p:cNvCxnSpPr>
            <a:stCxn id="8" idx="6"/>
            <a:endCxn id="12" idx="2"/>
          </p:cNvCxnSpPr>
          <p:nvPr/>
        </p:nvCxnSpPr>
        <p:spPr>
          <a:xfrm>
            <a:off x="1515012"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AEB1BA-DF28-200E-C75B-34DDC4285109}"/>
              </a:ext>
            </a:extLst>
          </p:cNvPr>
          <p:cNvCxnSpPr/>
          <p:nvPr/>
        </p:nvCxnSpPr>
        <p:spPr>
          <a:xfrm>
            <a:off x="2928600" y="508409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0032F37-63BD-45B0-7E7D-69BCA625B132}"/>
              </a:ext>
            </a:extLst>
          </p:cNvPr>
          <p:cNvCxnSpPr/>
          <p:nvPr/>
        </p:nvCxnSpPr>
        <p:spPr>
          <a:xfrm>
            <a:off x="4342188"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7E747D-E6AF-7A08-A5EB-6B99D6A08021}"/>
              </a:ext>
            </a:extLst>
          </p:cNvPr>
          <p:cNvCxnSpPr/>
          <p:nvPr/>
        </p:nvCxnSpPr>
        <p:spPr>
          <a:xfrm>
            <a:off x="5755776" y="509085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841090-CF58-3D37-FAAE-DF6B148325D0}"/>
              </a:ext>
            </a:extLst>
          </p:cNvPr>
          <p:cNvCxnSpPr/>
          <p:nvPr/>
        </p:nvCxnSpPr>
        <p:spPr>
          <a:xfrm>
            <a:off x="7169364"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5283DF-82E2-A8BB-DC46-10D7860FB1BA}"/>
              </a:ext>
            </a:extLst>
          </p:cNvPr>
          <p:cNvCxnSpPr/>
          <p:nvPr/>
        </p:nvCxnSpPr>
        <p:spPr>
          <a:xfrm>
            <a:off x="8582952" y="508409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87065E-7757-8A21-4FA5-C9A71F47A01A}"/>
              </a:ext>
            </a:extLst>
          </p:cNvPr>
          <p:cNvCxnSpPr/>
          <p:nvPr/>
        </p:nvCxnSpPr>
        <p:spPr>
          <a:xfrm>
            <a:off x="9996542"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4C487A3-2638-DE1C-9BFF-1EC107214F77}"/>
                  </a:ext>
                </a:extLst>
              </p:cNvPr>
              <p:cNvSpPr txBox="1"/>
              <p:nvPr/>
            </p:nvSpPr>
            <p:spPr>
              <a:xfrm>
                <a:off x="800348" y="555409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xmlns="">
          <p:sp>
            <p:nvSpPr>
              <p:cNvPr id="28" name="TextBox 27">
                <a:extLst>
                  <a:ext uri="{FF2B5EF4-FFF2-40B4-BE49-F238E27FC236}">
                    <a16:creationId xmlns:a16="http://schemas.microsoft.com/office/drawing/2014/main" id="{E4C487A3-2638-DE1C-9BFF-1EC107214F77}"/>
                  </a:ext>
                </a:extLst>
              </p:cNvPr>
              <p:cNvSpPr txBox="1">
                <a:spLocks noRot="1" noChangeAspect="1" noMove="1" noResize="1" noEditPoints="1" noAdjustHandles="1" noChangeArrowheads="1" noChangeShapeType="1" noTextEdit="1"/>
              </p:cNvSpPr>
              <p:nvPr/>
            </p:nvSpPr>
            <p:spPr>
              <a:xfrm>
                <a:off x="800348" y="5554095"/>
                <a:ext cx="6530894"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0D8A472-4626-D164-F9B4-EA5589E6C96C}"/>
                  </a:ext>
                </a:extLst>
              </p:cNvPr>
              <p:cNvSpPr txBox="1"/>
              <p:nvPr/>
            </p:nvSpPr>
            <p:spPr>
              <a:xfrm>
                <a:off x="1681389" y="466172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xmlns="">
          <p:sp>
            <p:nvSpPr>
              <p:cNvPr id="30" name="TextBox 29">
                <a:extLst>
                  <a:ext uri="{FF2B5EF4-FFF2-40B4-BE49-F238E27FC236}">
                    <a16:creationId xmlns:a16="http://schemas.microsoft.com/office/drawing/2014/main" id="{10D8A472-4626-D164-F9B4-EA5589E6C96C}"/>
                  </a:ext>
                </a:extLst>
              </p:cNvPr>
              <p:cNvSpPr txBox="1">
                <a:spLocks noRot="1" noChangeAspect="1" noMove="1" noResize="1" noEditPoints="1" noAdjustHandles="1" noChangeArrowheads="1" noChangeShapeType="1" noTextEdit="1"/>
              </p:cNvSpPr>
              <p:nvPr/>
            </p:nvSpPr>
            <p:spPr>
              <a:xfrm>
                <a:off x="1681389" y="4661725"/>
                <a:ext cx="325065" cy="369332"/>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84423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clasificar, en vez de modelar la salida, modelamos la probabilidad de que una observación es de una clase u otra. Para ello, podemos modelar a la probabilidad usando una función que nos asegure que siempre tendremos valores entre 0 y 1.</a:t>
                </a:r>
              </a:p>
              <a:p>
                <a:pPr marL="0" indent="0">
                  <a:buNone/>
                </a:pPr>
                <a:r>
                  <a:rPr lang="es-ES_tradnl" sz="2400" dirty="0"/>
                  <a:t>En regresión logística, esto lo resolvemos usando una función sigmoide:</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𝑝</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𝑥</m:t>
                          </m:r>
                        </m:e>
                      </m:d>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sSup>
                            <m:sSupPr>
                              <m:ctrlPr>
                                <a:rPr lang="es-ES_tradnl" sz="2400" b="0" i="1" smtClean="0">
                                  <a:latin typeface="Cambria Math" panose="02040503050406030204" pitchFamily="18" charset="0"/>
                                </a:rPr>
                              </m:ctrlPr>
                            </m:sSupPr>
                            <m:e>
                              <m:r>
                                <a:rPr lang="es-ES_tradnl" sz="2400" b="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num>
                        <m:den>
                          <m:r>
                            <a:rPr lang="es-ES_tradnl" sz="2400" b="0" i="1" smtClean="0">
                              <a:latin typeface="Cambria Math" panose="02040503050406030204" pitchFamily="18" charset="0"/>
                            </a:rPr>
                            <m:t>1+</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den>
                      </m:f>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b="0" i="1" smtClean="0">
                              <a:latin typeface="Cambria Math" panose="02040503050406030204" pitchFamily="18" charset="0"/>
                            </a:rPr>
                            <m:t>1</m:t>
                          </m:r>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sup>
                          </m:sSup>
                        </m:den>
                      </m:f>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r="-830"/>
                </a:stretch>
              </a:blipFill>
            </p:spPr>
            <p:txBody>
              <a:bodyPr/>
              <a:lstStyle/>
              <a:p>
                <a:r>
                  <a:rPr lang="es-ES_tradnl">
                    <a:noFill/>
                  </a:rPr>
                  <a:t> </a:t>
                </a:r>
              </a:p>
            </p:txBody>
          </p:sp>
        </mc:Fallback>
      </mc:AlternateContent>
    </p:spTree>
    <p:extLst>
      <p:ext uri="{BB962C8B-B14F-4D97-AF65-F5344CB8AC3E}">
        <p14:creationId xmlns:p14="http://schemas.microsoft.com/office/powerpoint/2010/main" val="1990654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La ecuación de </a:t>
            </a:r>
            <a:r>
              <a:rPr lang="es-ES_tradnl" dirty="0" err="1"/>
              <a:t>Bellman</a:t>
            </a:r>
            <a:r>
              <a:rPr lang="es-ES_tradnl" dirty="0"/>
              <a:t> es un concepto fundamental en el campo del Aprendizaje por Refuerzo. </a:t>
            </a:r>
          </a:p>
          <a:p>
            <a:pPr marL="0" indent="0">
              <a:buNone/>
            </a:pPr>
            <a:r>
              <a:rPr lang="es-ES_tradnl" i="1" dirty="0">
                <a:solidFill>
                  <a:schemeClr val="accent1"/>
                </a:solidFill>
              </a:rPr>
              <a:t>Esencialmente, describe cómo el valor de estar en un estado particular bajo una política específica se relaciona con el valor de estar en el próximo estado y las recompensas esperadas. </a:t>
            </a:r>
          </a:p>
          <a:p>
            <a:pPr marL="0" indent="0">
              <a:buNone/>
            </a:pPr>
            <a:r>
              <a:rPr lang="es-ES_tradnl" dirty="0"/>
              <a:t>Vayamos paso a paso para crear una intuición de esto. Para calcula el valor de estado </a:t>
            </a:r>
            <a:r>
              <a:rPr lang="es-ES_tradnl" dirty="0" err="1"/>
              <a:t>s</a:t>
            </a:r>
            <a:r>
              <a:rPr lang="es-ES_tradnl" baseline="-25000" dirty="0" err="1"/>
              <a:t>t</a:t>
            </a:r>
            <a:r>
              <a:rPr lang="es-ES_tradnl" dirty="0"/>
              <a:t>, V(</a:t>
            </a:r>
            <a:r>
              <a:rPr lang="es-ES_tradnl" dirty="0" err="1"/>
              <a:t>s</a:t>
            </a:r>
            <a:r>
              <a:rPr lang="es-ES_tradnl" baseline="-25000" dirty="0" err="1"/>
              <a:t>t</a:t>
            </a:r>
            <a:r>
              <a:rPr lang="es-ES_tradnl" dirty="0"/>
              <a:t>) necesitamos calcular la suma ponderada de las recompensas de los pasos futuros (el retorno).</a:t>
            </a:r>
          </a:p>
          <a:p>
            <a:pPr marL="0" indent="0">
              <a:buNone/>
            </a:pPr>
            <a:r>
              <a:rPr lang="es-ES_tradnl" dirty="0"/>
              <a:t>Para calcular V(s</a:t>
            </a:r>
            <a:r>
              <a:rPr lang="es-ES_tradnl" baseline="-25000" dirty="0"/>
              <a:t>t+1</a:t>
            </a:r>
            <a:r>
              <a:rPr lang="es-ES_tradnl" dirty="0"/>
              <a:t>) tenemos que calcular el retorno de s</a:t>
            </a:r>
            <a:r>
              <a:rPr lang="es-ES_tradnl" baseline="-25000" dirty="0"/>
              <a:t>t+1</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F7B58903-1A08-82C2-4D99-0D3F5C6E31E6}"/>
              </a:ext>
            </a:extLst>
          </p:cNvPr>
          <p:cNvSpPr>
            <a:spLocks noChangeAspect="1"/>
          </p:cNvSpPr>
          <p:nvPr/>
        </p:nvSpPr>
        <p:spPr>
          <a:xfrm>
            <a:off x="867012"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9" name="Rectangle 8">
            <a:extLst>
              <a:ext uri="{FF2B5EF4-FFF2-40B4-BE49-F238E27FC236}">
                <a16:creationId xmlns:a16="http://schemas.microsoft.com/office/drawing/2014/main" id="{873B366B-FF2A-0F28-CD1B-ECE6C4BC50A3}"/>
              </a:ext>
            </a:extLst>
          </p:cNvPr>
          <p:cNvSpPr>
            <a:spLocks noChangeAspect="1"/>
          </p:cNvSpPr>
          <p:nvPr/>
        </p:nvSpPr>
        <p:spPr>
          <a:xfrm>
            <a:off x="10762130" y="476009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12" name="Oval 11">
            <a:extLst>
              <a:ext uri="{FF2B5EF4-FFF2-40B4-BE49-F238E27FC236}">
                <a16:creationId xmlns:a16="http://schemas.microsoft.com/office/drawing/2014/main" id="{FC216589-8F57-9A26-5E4B-2C58A4A56DFD}"/>
              </a:ext>
            </a:extLst>
          </p:cNvPr>
          <p:cNvSpPr>
            <a:spLocks noChangeAspect="1"/>
          </p:cNvSpPr>
          <p:nvPr/>
        </p:nvSpPr>
        <p:spPr>
          <a:xfrm>
            <a:off x="2280600"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3" name="Oval 12">
            <a:extLst>
              <a:ext uri="{FF2B5EF4-FFF2-40B4-BE49-F238E27FC236}">
                <a16:creationId xmlns:a16="http://schemas.microsoft.com/office/drawing/2014/main" id="{1A444AC0-14FA-DB3E-FE5F-6E166F71645B}"/>
              </a:ext>
            </a:extLst>
          </p:cNvPr>
          <p:cNvSpPr>
            <a:spLocks noChangeAspect="1"/>
          </p:cNvSpPr>
          <p:nvPr/>
        </p:nvSpPr>
        <p:spPr>
          <a:xfrm>
            <a:off x="3694188"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4" name="Oval 13">
            <a:extLst>
              <a:ext uri="{FF2B5EF4-FFF2-40B4-BE49-F238E27FC236}">
                <a16:creationId xmlns:a16="http://schemas.microsoft.com/office/drawing/2014/main" id="{3100AE2C-A221-9722-5D0E-F810B8B00AA6}"/>
              </a:ext>
            </a:extLst>
          </p:cNvPr>
          <p:cNvSpPr>
            <a:spLocks noChangeAspect="1"/>
          </p:cNvSpPr>
          <p:nvPr/>
        </p:nvSpPr>
        <p:spPr>
          <a:xfrm>
            <a:off x="5107776"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6" name="Oval 15">
            <a:extLst>
              <a:ext uri="{FF2B5EF4-FFF2-40B4-BE49-F238E27FC236}">
                <a16:creationId xmlns:a16="http://schemas.microsoft.com/office/drawing/2014/main" id="{A82359E1-09C5-3E90-E238-7A081933C46A}"/>
              </a:ext>
            </a:extLst>
          </p:cNvPr>
          <p:cNvSpPr>
            <a:spLocks noChangeAspect="1"/>
          </p:cNvSpPr>
          <p:nvPr/>
        </p:nvSpPr>
        <p:spPr>
          <a:xfrm>
            <a:off x="6521364"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7" name="Oval 16">
            <a:extLst>
              <a:ext uri="{FF2B5EF4-FFF2-40B4-BE49-F238E27FC236}">
                <a16:creationId xmlns:a16="http://schemas.microsoft.com/office/drawing/2014/main" id="{F97269F3-D740-4A76-B9F1-ECB7A7FAE536}"/>
              </a:ext>
            </a:extLst>
          </p:cNvPr>
          <p:cNvSpPr>
            <a:spLocks noChangeAspect="1"/>
          </p:cNvSpPr>
          <p:nvPr/>
        </p:nvSpPr>
        <p:spPr>
          <a:xfrm>
            <a:off x="7934952"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8" name="Oval 17">
            <a:extLst>
              <a:ext uri="{FF2B5EF4-FFF2-40B4-BE49-F238E27FC236}">
                <a16:creationId xmlns:a16="http://schemas.microsoft.com/office/drawing/2014/main" id="{8C8E78D0-56F7-5AD6-18E9-5729729C9091}"/>
              </a:ext>
            </a:extLst>
          </p:cNvPr>
          <p:cNvSpPr>
            <a:spLocks noChangeAspect="1"/>
          </p:cNvSpPr>
          <p:nvPr/>
        </p:nvSpPr>
        <p:spPr>
          <a:xfrm>
            <a:off x="9348540" y="477340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20" name="Straight Arrow Connector 19">
            <a:extLst>
              <a:ext uri="{FF2B5EF4-FFF2-40B4-BE49-F238E27FC236}">
                <a16:creationId xmlns:a16="http://schemas.microsoft.com/office/drawing/2014/main" id="{3F589F55-7FCB-1FF1-01AA-EB1A362ADFF9}"/>
              </a:ext>
            </a:extLst>
          </p:cNvPr>
          <p:cNvCxnSpPr>
            <a:stCxn id="8" idx="6"/>
            <a:endCxn id="12" idx="2"/>
          </p:cNvCxnSpPr>
          <p:nvPr/>
        </p:nvCxnSpPr>
        <p:spPr>
          <a:xfrm>
            <a:off x="1515012"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AEB1BA-DF28-200E-C75B-34DDC4285109}"/>
              </a:ext>
            </a:extLst>
          </p:cNvPr>
          <p:cNvCxnSpPr/>
          <p:nvPr/>
        </p:nvCxnSpPr>
        <p:spPr>
          <a:xfrm>
            <a:off x="2928600" y="508409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0032F37-63BD-45B0-7E7D-69BCA625B132}"/>
              </a:ext>
            </a:extLst>
          </p:cNvPr>
          <p:cNvCxnSpPr/>
          <p:nvPr/>
        </p:nvCxnSpPr>
        <p:spPr>
          <a:xfrm>
            <a:off x="4342188"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7E747D-E6AF-7A08-A5EB-6B99D6A08021}"/>
              </a:ext>
            </a:extLst>
          </p:cNvPr>
          <p:cNvCxnSpPr/>
          <p:nvPr/>
        </p:nvCxnSpPr>
        <p:spPr>
          <a:xfrm>
            <a:off x="5755776" y="509085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841090-CF58-3D37-FAAE-DF6B148325D0}"/>
              </a:ext>
            </a:extLst>
          </p:cNvPr>
          <p:cNvCxnSpPr/>
          <p:nvPr/>
        </p:nvCxnSpPr>
        <p:spPr>
          <a:xfrm>
            <a:off x="7169364"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5283DF-82E2-A8BB-DC46-10D7860FB1BA}"/>
              </a:ext>
            </a:extLst>
          </p:cNvPr>
          <p:cNvCxnSpPr/>
          <p:nvPr/>
        </p:nvCxnSpPr>
        <p:spPr>
          <a:xfrm>
            <a:off x="8582952" y="508409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87065E-7757-8A21-4FA5-C9A71F47A01A}"/>
              </a:ext>
            </a:extLst>
          </p:cNvPr>
          <p:cNvCxnSpPr/>
          <p:nvPr/>
        </p:nvCxnSpPr>
        <p:spPr>
          <a:xfrm>
            <a:off x="9996542" y="509740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4C487A3-2638-DE1C-9BFF-1EC107214F77}"/>
                  </a:ext>
                </a:extLst>
              </p:cNvPr>
              <p:cNvSpPr txBox="1"/>
              <p:nvPr/>
            </p:nvSpPr>
            <p:spPr>
              <a:xfrm>
                <a:off x="800348" y="555409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xmlns="">
          <p:sp>
            <p:nvSpPr>
              <p:cNvPr id="28" name="TextBox 27">
                <a:extLst>
                  <a:ext uri="{FF2B5EF4-FFF2-40B4-BE49-F238E27FC236}">
                    <a16:creationId xmlns:a16="http://schemas.microsoft.com/office/drawing/2014/main" id="{E4C487A3-2638-DE1C-9BFF-1EC107214F77}"/>
                  </a:ext>
                </a:extLst>
              </p:cNvPr>
              <p:cNvSpPr txBox="1">
                <a:spLocks noRot="1" noChangeAspect="1" noMove="1" noResize="1" noEditPoints="1" noAdjustHandles="1" noChangeArrowheads="1" noChangeShapeType="1" noTextEdit="1"/>
              </p:cNvSpPr>
              <p:nvPr/>
            </p:nvSpPr>
            <p:spPr>
              <a:xfrm>
                <a:off x="800348" y="5554095"/>
                <a:ext cx="6530894"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0D8A472-4626-D164-F9B4-EA5589E6C96C}"/>
                  </a:ext>
                </a:extLst>
              </p:cNvPr>
              <p:cNvSpPr txBox="1"/>
              <p:nvPr/>
            </p:nvSpPr>
            <p:spPr>
              <a:xfrm>
                <a:off x="1681389" y="466172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xmlns="">
          <p:sp>
            <p:nvSpPr>
              <p:cNvPr id="30" name="TextBox 29">
                <a:extLst>
                  <a:ext uri="{FF2B5EF4-FFF2-40B4-BE49-F238E27FC236}">
                    <a16:creationId xmlns:a16="http://schemas.microsoft.com/office/drawing/2014/main" id="{10D8A472-4626-D164-F9B4-EA5589E6C96C}"/>
                  </a:ext>
                </a:extLst>
              </p:cNvPr>
              <p:cNvSpPr txBox="1">
                <a:spLocks noRot="1" noChangeAspect="1" noMove="1" noResize="1" noEditPoints="1" noAdjustHandles="1" noChangeArrowheads="1" noChangeShapeType="1" noTextEdit="1"/>
              </p:cNvSpPr>
              <p:nvPr/>
            </p:nvSpPr>
            <p:spPr>
              <a:xfrm>
                <a:off x="1681389" y="4661725"/>
                <a:ext cx="325065"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448478-85E8-DA72-D517-02AB58928388}"/>
                  </a:ext>
                </a:extLst>
              </p:cNvPr>
              <p:cNvSpPr txBox="1"/>
              <p:nvPr/>
            </p:nvSpPr>
            <p:spPr>
              <a:xfrm>
                <a:off x="2280600" y="4360392"/>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r>
                        <a:rPr lang="en-US" sz="1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5</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5</m:t>
                          </m:r>
                        </m:sub>
                      </m:sSub>
                    </m:oMath>
                  </m:oMathPara>
                </a14:m>
                <a:endParaRPr lang="es-ES_tradnl" sz="1800" noProof="0" dirty="0"/>
              </a:p>
            </p:txBody>
          </p:sp>
        </mc:Choice>
        <mc:Fallback xmlns="">
          <p:sp>
            <p:nvSpPr>
              <p:cNvPr id="3" name="TextBox 2">
                <a:extLst>
                  <a:ext uri="{FF2B5EF4-FFF2-40B4-BE49-F238E27FC236}">
                    <a16:creationId xmlns:a16="http://schemas.microsoft.com/office/drawing/2014/main" id="{64448478-85E8-DA72-D517-02AB58928388}"/>
                  </a:ext>
                </a:extLst>
              </p:cNvPr>
              <p:cNvSpPr txBox="1">
                <a:spLocks noRot="1" noChangeAspect="1" noMove="1" noResize="1" noEditPoints="1" noAdjustHandles="1" noChangeArrowheads="1" noChangeShapeType="1" noTextEdit="1"/>
              </p:cNvSpPr>
              <p:nvPr/>
            </p:nvSpPr>
            <p:spPr>
              <a:xfrm>
                <a:off x="2280600" y="4360392"/>
                <a:ext cx="6530894" cy="369332"/>
              </a:xfrm>
              <a:prstGeom prst="rect">
                <a:avLst/>
              </a:prstGeom>
              <a:blipFill>
                <a:blip r:embed="rId6"/>
                <a:stretch>
                  <a:fillRect b="-10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49ED3E-9FEF-0453-0883-7DAE899840C4}"/>
                  </a:ext>
                </a:extLst>
              </p:cNvPr>
              <p:cNvSpPr txBox="1"/>
              <p:nvPr/>
            </p:nvSpPr>
            <p:spPr>
              <a:xfrm>
                <a:off x="3040213" y="4677750"/>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m:oMathPara>
                </a14:m>
                <a:endParaRPr lang="es-ES_tradnl" dirty="0"/>
              </a:p>
            </p:txBody>
          </p:sp>
        </mc:Choice>
        <mc:Fallback xmlns="">
          <p:sp>
            <p:nvSpPr>
              <p:cNvPr id="10" name="TextBox 9">
                <a:extLst>
                  <a:ext uri="{FF2B5EF4-FFF2-40B4-BE49-F238E27FC236}">
                    <a16:creationId xmlns:a16="http://schemas.microsoft.com/office/drawing/2014/main" id="{5B49ED3E-9FEF-0453-0883-7DAE899840C4}"/>
                  </a:ext>
                </a:extLst>
              </p:cNvPr>
              <p:cNvSpPr txBox="1">
                <a:spLocks noRot="1" noChangeAspect="1" noMove="1" noResize="1" noEditPoints="1" noAdjustHandles="1" noChangeArrowheads="1" noChangeShapeType="1" noTextEdit="1"/>
              </p:cNvSpPr>
              <p:nvPr/>
            </p:nvSpPr>
            <p:spPr>
              <a:xfrm>
                <a:off x="3040213" y="4677750"/>
                <a:ext cx="325065" cy="369332"/>
              </a:xfrm>
              <a:prstGeom prst="rect">
                <a:avLst/>
              </a:prstGeom>
              <a:blipFill>
                <a:blip r:embed="rId7"/>
                <a:stretch>
                  <a:fillRect r="-61538"/>
                </a:stretch>
              </a:blipFill>
            </p:spPr>
            <p:txBody>
              <a:bodyPr/>
              <a:lstStyle/>
              <a:p>
                <a:r>
                  <a:rPr lang="es-ES_tradnl">
                    <a:noFill/>
                  </a:rPr>
                  <a:t> </a:t>
                </a:r>
              </a:p>
            </p:txBody>
          </p:sp>
        </mc:Fallback>
      </mc:AlternateContent>
    </p:spTree>
    <p:extLst>
      <p:ext uri="{BB962C8B-B14F-4D97-AF65-F5344CB8AC3E}">
        <p14:creationId xmlns:p14="http://schemas.microsoft.com/office/powerpoint/2010/main" val="1565478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Lo que podemos ver que hay una recursividad, esto lo podemos aprovechar usando la ecuación de </a:t>
                </a:r>
                <a:r>
                  <a:rPr lang="es-ES_tradnl" dirty="0" err="1"/>
                  <a:t>Bellman</a:t>
                </a:r>
                <a:r>
                  <a:rPr lang="es-ES_tradnl" dirty="0"/>
                  <a:t>, el cual se calcula para un valor actual se calcula con la recompensa inmediata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n-US" b="0" i="1" smtClean="0">
                        <a:latin typeface="Cambria Math" panose="02040503050406030204" pitchFamily="18" charset="0"/>
                      </a:rPr>
                      <m:t> </m:t>
                    </m:r>
                  </m:oMath>
                </a14:m>
                <a:r>
                  <a:rPr lang="es-ES_tradnl" dirty="0"/>
                  <a:t>más el valor descontado del siguiente estado </a:t>
                </a:r>
                <a14:m>
                  <m:oMath xmlns:m="http://schemas.openxmlformats.org/officeDocument/2006/math">
                    <m:r>
                      <a:rPr lang="es-ES_tradnl" i="1">
                        <a:latin typeface="Cambria Math" panose="02040503050406030204" pitchFamily="18" charset="0"/>
                        <a:ea typeface="Cambria Math" panose="02040503050406030204" pitchFamily="18" charset="0"/>
                      </a:rPr>
                      <m:t>𝛾</m:t>
                    </m:r>
                    <m:r>
                      <a:rPr lang="es-ES_tradnl" i="1">
                        <a:latin typeface="Cambria Math" panose="02040503050406030204" pitchFamily="18" charset="0"/>
                        <a:ea typeface="Cambria Math" panose="02040503050406030204" pitchFamily="18" charset="0"/>
                      </a:rPr>
                      <m:t> </m:t>
                    </m:r>
                    <m:r>
                      <a:rPr lang="en-US" i="1">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aseline="-25000" dirty="0"/>
                          <m:t>+1</m:t>
                        </m:r>
                      </m:e>
                    </m:d>
                    <m:r>
                      <a:rPr lang="en-US" i="1" baseline="-25000" dirty="0">
                        <a:latin typeface="Cambria Math" panose="02040503050406030204" pitchFamily="18" charset="0"/>
                      </a:rPr>
                      <m:t> </m:t>
                    </m:r>
                  </m:oMath>
                </a14:m>
                <a:r>
                  <a:rPr lang="es-ES_tradnl" dirty="0"/>
                  <a:t>:</a:t>
                </a:r>
                <a:br>
                  <a:rPr lang="es-ES_tradnl" dirty="0"/>
                </a:br>
                <a:endParaRPr lang="es-ES_tradnl"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𝜋</m:t>
                          </m:r>
                        </m:sub>
                      </m:sSub>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d>
                        <m:dPr>
                          <m:begChr m:val="["/>
                          <m:endChr m:val="]"/>
                          <m:ctrlPr>
                            <a:rPr lang="en-US" b="0" i="1" smtClean="0">
                              <a:latin typeface="Cambria Math" panose="02040503050406030204" pitchFamily="18" charset="0"/>
                              <a:ea typeface="Cambria Math" panose="02040503050406030204" pitchFamily="18" charset="0"/>
                            </a:rPr>
                          </m:ctrlPr>
                        </m:dPr>
                        <m:e>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e>
                      </m:d>
                    </m:oMath>
                  </m:oMathPara>
                </a14:m>
                <a:endParaRPr lang="es-ES_tradnl" sz="2000" noProof="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3624335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Lo que podemos ver que hay una recursividad, esto lo podemos aprovechar usando la ecuación de </a:t>
                </a:r>
                <a:r>
                  <a:rPr lang="es-ES_tradnl" dirty="0" err="1"/>
                  <a:t>Bellman</a:t>
                </a:r>
                <a:r>
                  <a:rPr lang="es-ES_tradnl" dirty="0"/>
                  <a:t>, el cual se calcula para un valor actual se calcula con la recompensa inmediata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n-US" b="0" i="1" smtClean="0">
                        <a:latin typeface="Cambria Math" panose="02040503050406030204" pitchFamily="18" charset="0"/>
                      </a:rPr>
                      <m:t> </m:t>
                    </m:r>
                  </m:oMath>
                </a14:m>
                <a:r>
                  <a:rPr lang="es-ES_tradnl" dirty="0"/>
                  <a:t>más el valor descontado del siguiente estado </a:t>
                </a:r>
                <a14:m>
                  <m:oMath xmlns:m="http://schemas.openxmlformats.org/officeDocument/2006/math">
                    <m:r>
                      <a:rPr lang="es-ES_tradnl" i="1">
                        <a:latin typeface="Cambria Math" panose="02040503050406030204" pitchFamily="18" charset="0"/>
                        <a:ea typeface="Cambria Math" panose="02040503050406030204" pitchFamily="18" charset="0"/>
                      </a:rPr>
                      <m:t>𝛾</m:t>
                    </m:r>
                    <m:r>
                      <a:rPr lang="es-ES_tradnl" i="1">
                        <a:latin typeface="Cambria Math" panose="02040503050406030204" pitchFamily="18" charset="0"/>
                        <a:ea typeface="Cambria Math" panose="02040503050406030204" pitchFamily="18" charset="0"/>
                      </a:rPr>
                      <m:t> </m:t>
                    </m:r>
                    <m:r>
                      <a:rPr lang="en-US" i="1">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aseline="-25000" dirty="0"/>
                          <m:t>+1</m:t>
                        </m:r>
                      </m:e>
                    </m:d>
                    <m:r>
                      <a:rPr lang="en-US" i="1" baseline="-25000" dirty="0">
                        <a:latin typeface="Cambria Math" panose="02040503050406030204" pitchFamily="18" charset="0"/>
                      </a:rPr>
                      <m:t> </m:t>
                    </m:r>
                  </m:oMath>
                </a14:m>
                <a:r>
                  <a:rPr lang="es-ES_tradnl" dirty="0"/>
                  <a:t>:</a:t>
                </a:r>
                <a:br>
                  <a:rPr lang="es-ES_tradnl" dirty="0"/>
                </a:br>
                <a:endParaRPr lang="es-ES_tradnl"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𝜋</m:t>
                          </m:r>
                        </m:sub>
                      </m:sSub>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d>
                        <m:dPr>
                          <m:begChr m:val="["/>
                          <m:endChr m:val="]"/>
                          <m:ctrlPr>
                            <a:rPr lang="en-US" b="0" i="1" smtClean="0">
                              <a:latin typeface="Cambria Math" panose="02040503050406030204" pitchFamily="18" charset="0"/>
                              <a:ea typeface="Cambria Math" panose="02040503050406030204" pitchFamily="18" charset="0"/>
                            </a:rPr>
                          </m:ctrlPr>
                        </m:dPr>
                        <m:e>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e>
                      </m:d>
                    </m:oMath>
                  </m:oMathPara>
                </a14:m>
                <a:endParaRPr lang="es-ES_tradnl" sz="2000" noProof="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cxnSp>
        <p:nvCxnSpPr>
          <p:cNvPr id="15" name="Straight Connector 14">
            <a:extLst>
              <a:ext uri="{FF2B5EF4-FFF2-40B4-BE49-F238E27FC236}">
                <a16:creationId xmlns:a16="http://schemas.microsoft.com/office/drawing/2014/main" id="{88B7F712-43E1-5B04-F99E-AC542A0E4D51}"/>
              </a:ext>
            </a:extLst>
          </p:cNvPr>
          <p:cNvCxnSpPr/>
          <p:nvPr/>
        </p:nvCxnSpPr>
        <p:spPr>
          <a:xfrm flipH="1">
            <a:off x="4652211" y="3545305"/>
            <a:ext cx="60289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0E8DF4-BFA4-3A63-4A73-C01D4C5917F5}"/>
              </a:ext>
            </a:extLst>
          </p:cNvPr>
          <p:cNvCxnSpPr/>
          <p:nvPr/>
        </p:nvCxnSpPr>
        <p:spPr>
          <a:xfrm flipH="1">
            <a:off x="5550569" y="3545305"/>
            <a:ext cx="602899"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B71788-8D1C-C89F-42E1-D4640866DC2B}"/>
              </a:ext>
            </a:extLst>
          </p:cNvPr>
          <p:cNvCxnSpPr>
            <a:cxnSpLocks/>
          </p:cNvCxnSpPr>
          <p:nvPr/>
        </p:nvCxnSpPr>
        <p:spPr>
          <a:xfrm flipH="1">
            <a:off x="6400800" y="3553326"/>
            <a:ext cx="906379" cy="802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59282F9-32CC-C9CD-5B59-029AAC9A210E}"/>
              </a:ext>
            </a:extLst>
          </p:cNvPr>
          <p:cNvCxnSpPr>
            <a:cxnSpLocks/>
          </p:cNvCxnSpPr>
          <p:nvPr/>
        </p:nvCxnSpPr>
        <p:spPr>
          <a:xfrm>
            <a:off x="6890084" y="3617495"/>
            <a:ext cx="0" cy="33688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FCBA2E0-DEF3-4225-60BD-E3DD40EBF31A}"/>
              </a:ext>
            </a:extLst>
          </p:cNvPr>
          <p:cNvSpPr txBox="1"/>
          <p:nvPr/>
        </p:nvSpPr>
        <p:spPr>
          <a:xfrm>
            <a:off x="6729663" y="3954379"/>
            <a:ext cx="2471895" cy="646331"/>
          </a:xfrm>
          <a:prstGeom prst="rect">
            <a:avLst/>
          </a:prstGeom>
          <a:noFill/>
        </p:spPr>
        <p:txBody>
          <a:bodyPr wrap="none" rtlCol="0">
            <a:spAutoFit/>
          </a:bodyPr>
          <a:lstStyle/>
          <a:p>
            <a:r>
              <a:rPr lang="es-ES_tradnl" dirty="0"/>
              <a:t>El valor descontado del</a:t>
            </a:r>
          </a:p>
          <a:p>
            <a:r>
              <a:rPr lang="es-ES_tradnl" dirty="0"/>
              <a:t>siguiente estado</a:t>
            </a:r>
          </a:p>
        </p:txBody>
      </p:sp>
      <p:sp>
        <p:nvSpPr>
          <p:cNvPr id="35" name="TextBox 34">
            <a:extLst>
              <a:ext uri="{FF2B5EF4-FFF2-40B4-BE49-F238E27FC236}">
                <a16:creationId xmlns:a16="http://schemas.microsoft.com/office/drawing/2014/main" id="{C2B7CF8F-7C50-DAC6-F92F-F53319C7BA6D}"/>
              </a:ext>
            </a:extLst>
          </p:cNvPr>
          <p:cNvSpPr txBox="1"/>
          <p:nvPr/>
        </p:nvSpPr>
        <p:spPr>
          <a:xfrm>
            <a:off x="5654136" y="4593632"/>
            <a:ext cx="2163734" cy="646331"/>
          </a:xfrm>
          <a:prstGeom prst="rect">
            <a:avLst/>
          </a:prstGeom>
          <a:noFill/>
        </p:spPr>
        <p:txBody>
          <a:bodyPr wrap="none" rtlCol="0">
            <a:spAutoFit/>
          </a:bodyPr>
          <a:lstStyle/>
          <a:p>
            <a:r>
              <a:rPr lang="es-ES_tradnl" dirty="0"/>
              <a:t>Valor esperado de la</a:t>
            </a:r>
          </a:p>
          <a:p>
            <a:r>
              <a:rPr lang="es-ES_tradnl" dirty="0"/>
              <a:t>recompensa</a:t>
            </a:r>
          </a:p>
        </p:txBody>
      </p:sp>
      <p:cxnSp>
        <p:nvCxnSpPr>
          <p:cNvPr id="36" name="Straight Arrow Connector 35">
            <a:extLst>
              <a:ext uri="{FF2B5EF4-FFF2-40B4-BE49-F238E27FC236}">
                <a16:creationId xmlns:a16="http://schemas.microsoft.com/office/drawing/2014/main" id="{1A81DE88-EE61-562D-43B3-C2EAB1E50185}"/>
              </a:ext>
            </a:extLst>
          </p:cNvPr>
          <p:cNvCxnSpPr>
            <a:cxnSpLocks/>
          </p:cNvCxnSpPr>
          <p:nvPr/>
        </p:nvCxnSpPr>
        <p:spPr>
          <a:xfrm>
            <a:off x="5852018" y="3617495"/>
            <a:ext cx="0" cy="98321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4056B7-4C7F-009F-36B6-40F4945EA037}"/>
              </a:ext>
            </a:extLst>
          </p:cNvPr>
          <p:cNvCxnSpPr>
            <a:cxnSpLocks/>
          </p:cNvCxnSpPr>
          <p:nvPr/>
        </p:nvCxnSpPr>
        <p:spPr>
          <a:xfrm>
            <a:off x="4953660" y="3617495"/>
            <a:ext cx="0" cy="168442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3619613-972F-ED13-2489-9AB92F900E41}"/>
                  </a:ext>
                </a:extLst>
              </p:cNvPr>
              <p:cNvSpPr txBox="1"/>
              <p:nvPr/>
            </p:nvSpPr>
            <p:spPr>
              <a:xfrm>
                <a:off x="4770151" y="5334963"/>
                <a:ext cx="2003434" cy="369332"/>
              </a:xfrm>
              <a:prstGeom prst="rect">
                <a:avLst/>
              </a:prstGeom>
              <a:noFill/>
            </p:spPr>
            <p:txBody>
              <a:bodyPr wrap="none" rtlCol="0">
                <a:spAutoFit/>
              </a:bodyPr>
              <a:lstStyle/>
              <a:p>
                <a:r>
                  <a:rPr lang="es-ES_tradnl" dirty="0"/>
                  <a:t>Valor del estado </a:t>
                </a:r>
                <a14:m>
                  <m:oMath xmlns:m="http://schemas.openxmlformats.org/officeDocument/2006/math">
                    <m:r>
                      <m:rPr>
                        <m:nor/>
                      </m:rPr>
                      <a:rPr lang="es-ES_tradnl" dirty="0" smtClean="0"/>
                      <m:t>s</m:t>
                    </m:r>
                    <m:r>
                      <m:rPr>
                        <m:nor/>
                      </m:rPr>
                      <a:rPr lang="es-ES_tradnl" baseline="-25000" dirty="0" smtClean="0"/>
                      <m:t>t</m:t>
                    </m:r>
                  </m:oMath>
                </a14:m>
                <a:r>
                  <a:rPr lang="es-ES_tradnl" dirty="0"/>
                  <a:t> </a:t>
                </a:r>
              </a:p>
            </p:txBody>
          </p:sp>
        </mc:Choice>
        <mc:Fallback xmlns="">
          <p:sp>
            <p:nvSpPr>
              <p:cNvPr id="40" name="TextBox 39">
                <a:extLst>
                  <a:ext uri="{FF2B5EF4-FFF2-40B4-BE49-F238E27FC236}">
                    <a16:creationId xmlns:a16="http://schemas.microsoft.com/office/drawing/2014/main" id="{93619613-972F-ED13-2489-9AB92F900E41}"/>
                  </a:ext>
                </a:extLst>
              </p:cNvPr>
              <p:cNvSpPr txBox="1">
                <a:spLocks noRot="1" noChangeAspect="1" noMove="1" noResize="1" noEditPoints="1" noAdjustHandles="1" noChangeArrowheads="1" noChangeShapeType="1" noTextEdit="1"/>
              </p:cNvSpPr>
              <p:nvPr/>
            </p:nvSpPr>
            <p:spPr>
              <a:xfrm>
                <a:off x="4770151" y="5334963"/>
                <a:ext cx="2003434" cy="369332"/>
              </a:xfrm>
              <a:prstGeom prst="rect">
                <a:avLst/>
              </a:prstGeom>
              <a:blipFill>
                <a:blip r:embed="rId5"/>
                <a:stretch>
                  <a:fillRect l="-2516" t="-6667" b="-23333"/>
                </a:stretch>
              </a:blipFill>
            </p:spPr>
            <p:txBody>
              <a:bodyPr/>
              <a:lstStyle/>
              <a:p>
                <a:r>
                  <a:rPr lang="es-ES_tradnl">
                    <a:noFill/>
                  </a:rPr>
                  <a:t> </a:t>
                </a:r>
              </a:p>
            </p:txBody>
          </p:sp>
        </mc:Fallback>
      </mc:AlternateContent>
      <p:sp>
        <p:nvSpPr>
          <p:cNvPr id="41" name="Oval 40">
            <a:extLst>
              <a:ext uri="{FF2B5EF4-FFF2-40B4-BE49-F238E27FC236}">
                <a16:creationId xmlns:a16="http://schemas.microsoft.com/office/drawing/2014/main" id="{C3D3C6CD-0607-BD3F-BD3F-9D3E8A42EFA1}"/>
              </a:ext>
            </a:extLst>
          </p:cNvPr>
          <p:cNvSpPr/>
          <p:nvPr/>
        </p:nvSpPr>
        <p:spPr>
          <a:xfrm>
            <a:off x="4652211" y="3272589"/>
            <a:ext cx="301449" cy="272716"/>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2" name="Straight Arrow Connector 41">
            <a:extLst>
              <a:ext uri="{FF2B5EF4-FFF2-40B4-BE49-F238E27FC236}">
                <a16:creationId xmlns:a16="http://schemas.microsoft.com/office/drawing/2014/main" id="{BE7BBABD-5BAD-7076-9116-56AD84DA9645}"/>
              </a:ext>
            </a:extLst>
          </p:cNvPr>
          <p:cNvCxnSpPr>
            <a:cxnSpLocks/>
            <a:endCxn id="45" idx="0"/>
          </p:cNvCxnSpPr>
          <p:nvPr/>
        </p:nvCxnSpPr>
        <p:spPr>
          <a:xfrm flipH="1">
            <a:off x="3252979" y="3489158"/>
            <a:ext cx="1319021" cy="7422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F593DB-9F2B-8AA6-3328-2391140C58BD}"/>
                  </a:ext>
                </a:extLst>
              </p:cNvPr>
              <p:cNvSpPr txBox="1"/>
              <p:nvPr/>
            </p:nvSpPr>
            <p:spPr>
              <a:xfrm>
                <a:off x="2327020" y="4231378"/>
                <a:ext cx="1851917" cy="369332"/>
              </a:xfrm>
              <a:prstGeom prst="rect">
                <a:avLst/>
              </a:prstGeom>
              <a:noFill/>
            </p:spPr>
            <p:txBody>
              <a:bodyPr wrap="none" rtlCol="0">
                <a:spAutoFit/>
              </a:bodyPr>
              <a:lstStyle/>
              <a:p>
                <a:r>
                  <a:rPr lang="es-ES_tradnl" dirty="0"/>
                  <a:t>Bajo la política </a:t>
                </a:r>
                <a14:m>
                  <m:oMath xmlns:m="http://schemas.openxmlformats.org/officeDocument/2006/math">
                    <m:r>
                      <a:rPr lang="es-ES_tradnl" i="1" smtClean="0">
                        <a:latin typeface="Cambria Math" panose="02040503050406030204" pitchFamily="18" charset="0"/>
                        <a:ea typeface="Cambria Math" panose="02040503050406030204" pitchFamily="18" charset="0"/>
                      </a:rPr>
                      <m:t>𝜋</m:t>
                    </m:r>
                  </m:oMath>
                </a14:m>
                <a:endParaRPr lang="es-ES_tradnl" dirty="0"/>
              </a:p>
            </p:txBody>
          </p:sp>
        </mc:Choice>
        <mc:Fallback xmlns="">
          <p:sp>
            <p:nvSpPr>
              <p:cNvPr id="45" name="TextBox 44">
                <a:extLst>
                  <a:ext uri="{FF2B5EF4-FFF2-40B4-BE49-F238E27FC236}">
                    <a16:creationId xmlns:a16="http://schemas.microsoft.com/office/drawing/2014/main" id="{50F593DB-9F2B-8AA6-3328-2391140C58BD}"/>
                  </a:ext>
                </a:extLst>
              </p:cNvPr>
              <p:cNvSpPr txBox="1">
                <a:spLocks noRot="1" noChangeAspect="1" noMove="1" noResize="1" noEditPoints="1" noAdjustHandles="1" noChangeArrowheads="1" noChangeShapeType="1" noTextEdit="1"/>
              </p:cNvSpPr>
              <p:nvPr/>
            </p:nvSpPr>
            <p:spPr>
              <a:xfrm>
                <a:off x="2327020" y="4231378"/>
                <a:ext cx="1851917" cy="369332"/>
              </a:xfrm>
              <a:prstGeom prst="rect">
                <a:avLst/>
              </a:prstGeom>
              <a:blipFill>
                <a:blip r:embed="rId6"/>
                <a:stretch>
                  <a:fillRect l="-2721" t="-6667" b="-2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755272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Volviendo al caso anterior:</a:t>
                </a:r>
                <a:br>
                  <a:rPr lang="es-ES_tradnl" dirty="0"/>
                </a:b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r>
                  <a:rPr lang="es-ES_tradnl" dirty="0"/>
                  <a:t>Si el agente arranca en el estado t, y sigue la misma política para todos los estados:</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oMath>
                  </m:oMathPara>
                </a14:m>
                <a:endParaRPr lang="es-ES_tradnl" sz="2000" noProof="0" dirty="0"/>
              </a:p>
              <a:p>
                <a:pPr marL="0" indent="0" algn="ctr">
                  <a:buNone/>
                </a:pPr>
                <a:endParaRPr lang="es-ES_tradnl" sz="2000" noProof="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Oval 2">
            <a:extLst>
              <a:ext uri="{FF2B5EF4-FFF2-40B4-BE49-F238E27FC236}">
                <a16:creationId xmlns:a16="http://schemas.microsoft.com/office/drawing/2014/main" id="{9F6FEC74-8698-D9C2-F539-4F69A4142D97}"/>
              </a:ext>
            </a:extLst>
          </p:cNvPr>
          <p:cNvSpPr>
            <a:spLocks noChangeAspect="1"/>
          </p:cNvSpPr>
          <p:nvPr/>
        </p:nvSpPr>
        <p:spPr>
          <a:xfrm>
            <a:off x="86676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8" name="Rectangle 7">
            <a:extLst>
              <a:ext uri="{FF2B5EF4-FFF2-40B4-BE49-F238E27FC236}">
                <a16:creationId xmlns:a16="http://schemas.microsoft.com/office/drawing/2014/main" id="{8D18B8A5-DC3C-3E7A-5A68-590B853BE79E}"/>
              </a:ext>
            </a:extLst>
          </p:cNvPr>
          <p:cNvSpPr>
            <a:spLocks noChangeAspect="1"/>
          </p:cNvSpPr>
          <p:nvPr/>
        </p:nvSpPr>
        <p:spPr>
          <a:xfrm>
            <a:off x="10761882" y="252505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9" name="Oval 8">
            <a:extLst>
              <a:ext uri="{FF2B5EF4-FFF2-40B4-BE49-F238E27FC236}">
                <a16:creationId xmlns:a16="http://schemas.microsoft.com/office/drawing/2014/main" id="{E90A361B-C7FF-5350-799E-3E93B7DEFBC6}"/>
              </a:ext>
            </a:extLst>
          </p:cNvPr>
          <p:cNvSpPr>
            <a:spLocks noChangeAspect="1"/>
          </p:cNvSpPr>
          <p:nvPr/>
        </p:nvSpPr>
        <p:spPr>
          <a:xfrm>
            <a:off x="228035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0" name="Oval 9">
            <a:extLst>
              <a:ext uri="{FF2B5EF4-FFF2-40B4-BE49-F238E27FC236}">
                <a16:creationId xmlns:a16="http://schemas.microsoft.com/office/drawing/2014/main" id="{38FC8BE6-4E18-452B-2520-B9E52130DE03}"/>
              </a:ext>
            </a:extLst>
          </p:cNvPr>
          <p:cNvSpPr>
            <a:spLocks noChangeAspect="1"/>
          </p:cNvSpPr>
          <p:nvPr/>
        </p:nvSpPr>
        <p:spPr>
          <a:xfrm>
            <a:off x="3693940"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1" name="Oval 10">
            <a:extLst>
              <a:ext uri="{FF2B5EF4-FFF2-40B4-BE49-F238E27FC236}">
                <a16:creationId xmlns:a16="http://schemas.microsoft.com/office/drawing/2014/main" id="{79031182-81D8-2A4A-C148-82AA20C3FF4E}"/>
              </a:ext>
            </a:extLst>
          </p:cNvPr>
          <p:cNvSpPr>
            <a:spLocks noChangeAspect="1"/>
          </p:cNvSpPr>
          <p:nvPr/>
        </p:nvSpPr>
        <p:spPr>
          <a:xfrm>
            <a:off x="5107528"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2" name="Oval 11">
            <a:extLst>
              <a:ext uri="{FF2B5EF4-FFF2-40B4-BE49-F238E27FC236}">
                <a16:creationId xmlns:a16="http://schemas.microsoft.com/office/drawing/2014/main" id="{12066E21-CC01-4CF9-2A99-1799250AC586}"/>
              </a:ext>
            </a:extLst>
          </p:cNvPr>
          <p:cNvSpPr>
            <a:spLocks noChangeAspect="1"/>
          </p:cNvSpPr>
          <p:nvPr/>
        </p:nvSpPr>
        <p:spPr>
          <a:xfrm>
            <a:off x="6521116"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3" name="Oval 12">
            <a:extLst>
              <a:ext uri="{FF2B5EF4-FFF2-40B4-BE49-F238E27FC236}">
                <a16:creationId xmlns:a16="http://schemas.microsoft.com/office/drawing/2014/main" id="{FAE6B763-BF79-4C1D-E612-0B592D99906C}"/>
              </a:ext>
            </a:extLst>
          </p:cNvPr>
          <p:cNvSpPr>
            <a:spLocks noChangeAspect="1"/>
          </p:cNvSpPr>
          <p:nvPr/>
        </p:nvSpPr>
        <p:spPr>
          <a:xfrm>
            <a:off x="793470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4" name="Oval 13">
            <a:extLst>
              <a:ext uri="{FF2B5EF4-FFF2-40B4-BE49-F238E27FC236}">
                <a16:creationId xmlns:a16="http://schemas.microsoft.com/office/drawing/2014/main" id="{A2960045-F741-2568-DCF6-C8E580D75FAF}"/>
              </a:ext>
            </a:extLst>
          </p:cNvPr>
          <p:cNvSpPr>
            <a:spLocks noChangeAspect="1"/>
          </p:cNvSpPr>
          <p:nvPr/>
        </p:nvSpPr>
        <p:spPr>
          <a:xfrm>
            <a:off x="934829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16" name="Straight Arrow Connector 15">
            <a:extLst>
              <a:ext uri="{FF2B5EF4-FFF2-40B4-BE49-F238E27FC236}">
                <a16:creationId xmlns:a16="http://schemas.microsoft.com/office/drawing/2014/main" id="{D14AE09C-871B-074F-493E-5C65C3F33512}"/>
              </a:ext>
            </a:extLst>
          </p:cNvPr>
          <p:cNvCxnSpPr>
            <a:stCxn id="3" idx="6"/>
            <a:endCxn id="9" idx="2"/>
          </p:cNvCxnSpPr>
          <p:nvPr/>
        </p:nvCxnSpPr>
        <p:spPr>
          <a:xfrm>
            <a:off x="151476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F411AC3-67C0-688C-17E7-FFA0921425B7}"/>
              </a:ext>
            </a:extLst>
          </p:cNvPr>
          <p:cNvCxnSpPr/>
          <p:nvPr/>
        </p:nvCxnSpPr>
        <p:spPr>
          <a:xfrm>
            <a:off x="2928352"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48071F-AB81-8334-1CC0-DDAFE71A1E04}"/>
              </a:ext>
            </a:extLst>
          </p:cNvPr>
          <p:cNvCxnSpPr/>
          <p:nvPr/>
        </p:nvCxnSpPr>
        <p:spPr>
          <a:xfrm>
            <a:off x="4341940"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BB422E1-A84A-A61F-135F-DCF0AC533655}"/>
              </a:ext>
            </a:extLst>
          </p:cNvPr>
          <p:cNvCxnSpPr/>
          <p:nvPr/>
        </p:nvCxnSpPr>
        <p:spPr>
          <a:xfrm>
            <a:off x="5755528" y="285581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B46AAD-6DF9-D317-C89B-696D5CC07E74}"/>
              </a:ext>
            </a:extLst>
          </p:cNvPr>
          <p:cNvCxnSpPr/>
          <p:nvPr/>
        </p:nvCxnSpPr>
        <p:spPr>
          <a:xfrm>
            <a:off x="7169116"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D9B4CD-5ACB-9DC1-B387-5CBD628FEC0A}"/>
              </a:ext>
            </a:extLst>
          </p:cNvPr>
          <p:cNvCxnSpPr/>
          <p:nvPr/>
        </p:nvCxnSpPr>
        <p:spPr>
          <a:xfrm>
            <a:off x="8582704"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22B760-F1D5-2769-137C-F18BD7A0BBA9}"/>
              </a:ext>
            </a:extLst>
          </p:cNvPr>
          <p:cNvCxnSpPr/>
          <p:nvPr/>
        </p:nvCxnSpPr>
        <p:spPr>
          <a:xfrm>
            <a:off x="999629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1CFD360-8D7D-657D-BA26-FA1893217353}"/>
                  </a:ext>
                </a:extLst>
              </p:cNvPr>
              <p:cNvSpPr txBox="1"/>
              <p:nvPr/>
            </p:nvSpPr>
            <p:spPr>
              <a:xfrm>
                <a:off x="800100" y="331905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xmlns="">
          <p:sp>
            <p:nvSpPr>
              <p:cNvPr id="24" name="TextBox 23">
                <a:extLst>
                  <a:ext uri="{FF2B5EF4-FFF2-40B4-BE49-F238E27FC236}">
                    <a16:creationId xmlns:a16="http://schemas.microsoft.com/office/drawing/2014/main" id="{71CFD360-8D7D-657D-BA26-FA1893217353}"/>
                  </a:ext>
                </a:extLst>
              </p:cNvPr>
              <p:cNvSpPr txBox="1">
                <a:spLocks noRot="1" noChangeAspect="1" noMove="1" noResize="1" noEditPoints="1" noAdjustHandles="1" noChangeArrowheads="1" noChangeShapeType="1" noTextEdit="1"/>
              </p:cNvSpPr>
              <p:nvPr/>
            </p:nvSpPr>
            <p:spPr>
              <a:xfrm>
                <a:off x="800100" y="3319055"/>
                <a:ext cx="6530894" cy="369332"/>
              </a:xfrm>
              <a:prstGeom prst="rect">
                <a:avLst/>
              </a:prstGeom>
              <a:blipFill>
                <a:blip r:embed="rId5"/>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C69B847-BCE6-BC29-56C1-A35AD17648C1}"/>
                  </a:ext>
                </a:extLst>
              </p:cNvPr>
              <p:cNvSpPr txBox="1"/>
              <p:nvPr/>
            </p:nvSpPr>
            <p:spPr>
              <a:xfrm>
                <a:off x="1681141" y="242668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xmlns="">
          <p:sp>
            <p:nvSpPr>
              <p:cNvPr id="25" name="TextBox 24">
                <a:extLst>
                  <a:ext uri="{FF2B5EF4-FFF2-40B4-BE49-F238E27FC236}">
                    <a16:creationId xmlns:a16="http://schemas.microsoft.com/office/drawing/2014/main" id="{8C69B847-BCE6-BC29-56C1-A35AD17648C1}"/>
                  </a:ext>
                </a:extLst>
              </p:cNvPr>
              <p:cNvSpPr txBox="1">
                <a:spLocks noRot="1" noChangeAspect="1" noMove="1" noResize="1" noEditPoints="1" noAdjustHandles="1" noChangeArrowheads="1" noChangeShapeType="1" noTextEdit="1"/>
              </p:cNvSpPr>
              <p:nvPr/>
            </p:nvSpPr>
            <p:spPr>
              <a:xfrm>
                <a:off x="1681141" y="2426685"/>
                <a:ext cx="325065"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90766BB-7442-D8B4-AA46-E7426F9B0654}"/>
                  </a:ext>
                </a:extLst>
              </p:cNvPr>
              <p:cNvSpPr txBox="1"/>
              <p:nvPr/>
            </p:nvSpPr>
            <p:spPr>
              <a:xfrm>
                <a:off x="3039965" y="2442710"/>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m:oMathPara>
                </a14:m>
                <a:endParaRPr lang="es-ES_tradnl" dirty="0"/>
              </a:p>
            </p:txBody>
          </p:sp>
        </mc:Choice>
        <mc:Fallback xmlns="">
          <p:sp>
            <p:nvSpPr>
              <p:cNvPr id="28" name="TextBox 27">
                <a:extLst>
                  <a:ext uri="{FF2B5EF4-FFF2-40B4-BE49-F238E27FC236}">
                    <a16:creationId xmlns:a16="http://schemas.microsoft.com/office/drawing/2014/main" id="{A90766BB-7442-D8B4-AA46-E7426F9B0654}"/>
                  </a:ext>
                </a:extLst>
              </p:cNvPr>
              <p:cNvSpPr txBox="1">
                <a:spLocks noRot="1" noChangeAspect="1" noMove="1" noResize="1" noEditPoints="1" noAdjustHandles="1" noChangeArrowheads="1" noChangeShapeType="1" noTextEdit="1"/>
              </p:cNvSpPr>
              <p:nvPr/>
            </p:nvSpPr>
            <p:spPr>
              <a:xfrm>
                <a:off x="3039965" y="2442710"/>
                <a:ext cx="325065" cy="369332"/>
              </a:xfrm>
              <a:prstGeom prst="rect">
                <a:avLst/>
              </a:prstGeom>
              <a:blipFill>
                <a:blip r:embed="rId7"/>
                <a:stretch>
                  <a:fillRect r="-61538"/>
                </a:stretch>
              </a:blipFill>
            </p:spPr>
            <p:txBody>
              <a:bodyPr/>
              <a:lstStyle/>
              <a:p>
                <a:r>
                  <a:rPr lang="es-ES_tradnl">
                    <a:noFill/>
                  </a:rPr>
                  <a:t> </a:t>
                </a:r>
              </a:p>
            </p:txBody>
          </p:sp>
        </mc:Fallback>
      </mc:AlternateContent>
    </p:spTree>
    <p:extLst>
      <p:ext uri="{BB962C8B-B14F-4D97-AF65-F5344CB8AC3E}">
        <p14:creationId xmlns:p14="http://schemas.microsoft.com/office/powerpoint/2010/main" val="67426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Volviendo al caso anterior:</a:t>
                </a:r>
                <a:br>
                  <a:rPr lang="es-ES_tradnl" dirty="0"/>
                </a:b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r>
                  <a:rPr lang="es-ES_tradnl" dirty="0"/>
                  <a:t>Si el agente arranca en el estado t, y sigue la misma política para todos los estados:</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oMath>
                  </m:oMathPara>
                </a14:m>
                <a:endParaRPr lang="es-ES_tradnl" sz="2000" noProof="0"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m:t>
                          </m:r>
                          <m:r>
                            <a:rPr lang="en-US" b="0" i="1" baseline="-25000" dirty="0" smtClean="0">
                              <a:latin typeface="Cambria Math" panose="02040503050406030204" pitchFamily="18" charset="0"/>
                            </a:rPr>
                            <m:t>2</m:t>
                          </m:r>
                        </m:e>
                      </m:d>
                    </m:oMath>
                  </m:oMathPara>
                </a14:m>
                <a:endParaRPr lang="es-ES_tradnl" sz="2000" noProof="0" dirty="0"/>
              </a:p>
              <a:p>
                <a:pPr marL="0" indent="0" algn="ctr">
                  <a:buNone/>
                </a:pPr>
                <a:endParaRPr lang="es-ES_tradnl" sz="2000" noProof="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Oval 2">
            <a:extLst>
              <a:ext uri="{FF2B5EF4-FFF2-40B4-BE49-F238E27FC236}">
                <a16:creationId xmlns:a16="http://schemas.microsoft.com/office/drawing/2014/main" id="{9F6FEC74-8698-D9C2-F539-4F69A4142D97}"/>
              </a:ext>
            </a:extLst>
          </p:cNvPr>
          <p:cNvSpPr>
            <a:spLocks noChangeAspect="1"/>
          </p:cNvSpPr>
          <p:nvPr/>
        </p:nvSpPr>
        <p:spPr>
          <a:xfrm>
            <a:off x="86676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8" name="Rectangle 7">
            <a:extLst>
              <a:ext uri="{FF2B5EF4-FFF2-40B4-BE49-F238E27FC236}">
                <a16:creationId xmlns:a16="http://schemas.microsoft.com/office/drawing/2014/main" id="{8D18B8A5-DC3C-3E7A-5A68-590B853BE79E}"/>
              </a:ext>
            </a:extLst>
          </p:cNvPr>
          <p:cNvSpPr>
            <a:spLocks noChangeAspect="1"/>
          </p:cNvSpPr>
          <p:nvPr/>
        </p:nvSpPr>
        <p:spPr>
          <a:xfrm>
            <a:off x="10761882" y="252505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9" name="Oval 8">
            <a:extLst>
              <a:ext uri="{FF2B5EF4-FFF2-40B4-BE49-F238E27FC236}">
                <a16:creationId xmlns:a16="http://schemas.microsoft.com/office/drawing/2014/main" id="{E90A361B-C7FF-5350-799E-3E93B7DEFBC6}"/>
              </a:ext>
            </a:extLst>
          </p:cNvPr>
          <p:cNvSpPr>
            <a:spLocks noChangeAspect="1"/>
          </p:cNvSpPr>
          <p:nvPr/>
        </p:nvSpPr>
        <p:spPr>
          <a:xfrm>
            <a:off x="228035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0" name="Oval 9">
            <a:extLst>
              <a:ext uri="{FF2B5EF4-FFF2-40B4-BE49-F238E27FC236}">
                <a16:creationId xmlns:a16="http://schemas.microsoft.com/office/drawing/2014/main" id="{38FC8BE6-4E18-452B-2520-B9E52130DE03}"/>
              </a:ext>
            </a:extLst>
          </p:cNvPr>
          <p:cNvSpPr>
            <a:spLocks noChangeAspect="1"/>
          </p:cNvSpPr>
          <p:nvPr/>
        </p:nvSpPr>
        <p:spPr>
          <a:xfrm>
            <a:off x="3693940"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1" name="Oval 10">
            <a:extLst>
              <a:ext uri="{FF2B5EF4-FFF2-40B4-BE49-F238E27FC236}">
                <a16:creationId xmlns:a16="http://schemas.microsoft.com/office/drawing/2014/main" id="{79031182-81D8-2A4A-C148-82AA20C3FF4E}"/>
              </a:ext>
            </a:extLst>
          </p:cNvPr>
          <p:cNvSpPr>
            <a:spLocks noChangeAspect="1"/>
          </p:cNvSpPr>
          <p:nvPr/>
        </p:nvSpPr>
        <p:spPr>
          <a:xfrm>
            <a:off x="5107528"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2" name="Oval 11">
            <a:extLst>
              <a:ext uri="{FF2B5EF4-FFF2-40B4-BE49-F238E27FC236}">
                <a16:creationId xmlns:a16="http://schemas.microsoft.com/office/drawing/2014/main" id="{12066E21-CC01-4CF9-2A99-1799250AC586}"/>
              </a:ext>
            </a:extLst>
          </p:cNvPr>
          <p:cNvSpPr>
            <a:spLocks noChangeAspect="1"/>
          </p:cNvSpPr>
          <p:nvPr/>
        </p:nvSpPr>
        <p:spPr>
          <a:xfrm>
            <a:off x="6521116"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3" name="Oval 12">
            <a:extLst>
              <a:ext uri="{FF2B5EF4-FFF2-40B4-BE49-F238E27FC236}">
                <a16:creationId xmlns:a16="http://schemas.microsoft.com/office/drawing/2014/main" id="{FAE6B763-BF79-4C1D-E612-0B592D99906C}"/>
              </a:ext>
            </a:extLst>
          </p:cNvPr>
          <p:cNvSpPr>
            <a:spLocks noChangeAspect="1"/>
          </p:cNvSpPr>
          <p:nvPr/>
        </p:nvSpPr>
        <p:spPr>
          <a:xfrm>
            <a:off x="793470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4" name="Oval 13">
            <a:extLst>
              <a:ext uri="{FF2B5EF4-FFF2-40B4-BE49-F238E27FC236}">
                <a16:creationId xmlns:a16="http://schemas.microsoft.com/office/drawing/2014/main" id="{A2960045-F741-2568-DCF6-C8E580D75FAF}"/>
              </a:ext>
            </a:extLst>
          </p:cNvPr>
          <p:cNvSpPr>
            <a:spLocks noChangeAspect="1"/>
          </p:cNvSpPr>
          <p:nvPr/>
        </p:nvSpPr>
        <p:spPr>
          <a:xfrm>
            <a:off x="934829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16" name="Straight Arrow Connector 15">
            <a:extLst>
              <a:ext uri="{FF2B5EF4-FFF2-40B4-BE49-F238E27FC236}">
                <a16:creationId xmlns:a16="http://schemas.microsoft.com/office/drawing/2014/main" id="{D14AE09C-871B-074F-493E-5C65C3F33512}"/>
              </a:ext>
            </a:extLst>
          </p:cNvPr>
          <p:cNvCxnSpPr>
            <a:stCxn id="3" idx="6"/>
            <a:endCxn id="9" idx="2"/>
          </p:cNvCxnSpPr>
          <p:nvPr/>
        </p:nvCxnSpPr>
        <p:spPr>
          <a:xfrm>
            <a:off x="151476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F411AC3-67C0-688C-17E7-FFA0921425B7}"/>
              </a:ext>
            </a:extLst>
          </p:cNvPr>
          <p:cNvCxnSpPr/>
          <p:nvPr/>
        </p:nvCxnSpPr>
        <p:spPr>
          <a:xfrm>
            <a:off x="2928352"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48071F-AB81-8334-1CC0-DDAFE71A1E04}"/>
              </a:ext>
            </a:extLst>
          </p:cNvPr>
          <p:cNvCxnSpPr/>
          <p:nvPr/>
        </p:nvCxnSpPr>
        <p:spPr>
          <a:xfrm>
            <a:off x="4341940"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BB422E1-A84A-A61F-135F-DCF0AC533655}"/>
              </a:ext>
            </a:extLst>
          </p:cNvPr>
          <p:cNvCxnSpPr/>
          <p:nvPr/>
        </p:nvCxnSpPr>
        <p:spPr>
          <a:xfrm>
            <a:off x="5755528" y="285581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B46AAD-6DF9-D317-C89B-696D5CC07E74}"/>
              </a:ext>
            </a:extLst>
          </p:cNvPr>
          <p:cNvCxnSpPr/>
          <p:nvPr/>
        </p:nvCxnSpPr>
        <p:spPr>
          <a:xfrm>
            <a:off x="7169116"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D9B4CD-5ACB-9DC1-B387-5CBD628FEC0A}"/>
              </a:ext>
            </a:extLst>
          </p:cNvPr>
          <p:cNvCxnSpPr/>
          <p:nvPr/>
        </p:nvCxnSpPr>
        <p:spPr>
          <a:xfrm>
            <a:off x="8582704"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22B760-F1D5-2769-137C-F18BD7A0BBA9}"/>
              </a:ext>
            </a:extLst>
          </p:cNvPr>
          <p:cNvCxnSpPr/>
          <p:nvPr/>
        </p:nvCxnSpPr>
        <p:spPr>
          <a:xfrm>
            <a:off x="999629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1CFD360-8D7D-657D-BA26-FA1893217353}"/>
                  </a:ext>
                </a:extLst>
              </p:cNvPr>
              <p:cNvSpPr txBox="1"/>
              <p:nvPr/>
            </p:nvSpPr>
            <p:spPr>
              <a:xfrm>
                <a:off x="800100" y="331905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xmlns="">
          <p:sp>
            <p:nvSpPr>
              <p:cNvPr id="24" name="TextBox 23">
                <a:extLst>
                  <a:ext uri="{FF2B5EF4-FFF2-40B4-BE49-F238E27FC236}">
                    <a16:creationId xmlns:a16="http://schemas.microsoft.com/office/drawing/2014/main" id="{71CFD360-8D7D-657D-BA26-FA1893217353}"/>
                  </a:ext>
                </a:extLst>
              </p:cNvPr>
              <p:cNvSpPr txBox="1">
                <a:spLocks noRot="1" noChangeAspect="1" noMove="1" noResize="1" noEditPoints="1" noAdjustHandles="1" noChangeArrowheads="1" noChangeShapeType="1" noTextEdit="1"/>
              </p:cNvSpPr>
              <p:nvPr/>
            </p:nvSpPr>
            <p:spPr>
              <a:xfrm>
                <a:off x="800100" y="3319055"/>
                <a:ext cx="6530894" cy="369332"/>
              </a:xfrm>
              <a:prstGeom prst="rect">
                <a:avLst/>
              </a:prstGeom>
              <a:blipFill>
                <a:blip r:embed="rId5"/>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C69B847-BCE6-BC29-56C1-A35AD17648C1}"/>
                  </a:ext>
                </a:extLst>
              </p:cNvPr>
              <p:cNvSpPr txBox="1"/>
              <p:nvPr/>
            </p:nvSpPr>
            <p:spPr>
              <a:xfrm>
                <a:off x="1681141" y="242668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xmlns="">
          <p:sp>
            <p:nvSpPr>
              <p:cNvPr id="25" name="TextBox 24">
                <a:extLst>
                  <a:ext uri="{FF2B5EF4-FFF2-40B4-BE49-F238E27FC236}">
                    <a16:creationId xmlns:a16="http://schemas.microsoft.com/office/drawing/2014/main" id="{8C69B847-BCE6-BC29-56C1-A35AD17648C1}"/>
                  </a:ext>
                </a:extLst>
              </p:cNvPr>
              <p:cNvSpPr txBox="1">
                <a:spLocks noRot="1" noChangeAspect="1" noMove="1" noResize="1" noEditPoints="1" noAdjustHandles="1" noChangeArrowheads="1" noChangeShapeType="1" noTextEdit="1"/>
              </p:cNvSpPr>
              <p:nvPr/>
            </p:nvSpPr>
            <p:spPr>
              <a:xfrm>
                <a:off x="1681141" y="2426685"/>
                <a:ext cx="325065"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90766BB-7442-D8B4-AA46-E7426F9B0654}"/>
                  </a:ext>
                </a:extLst>
              </p:cNvPr>
              <p:cNvSpPr txBox="1"/>
              <p:nvPr/>
            </p:nvSpPr>
            <p:spPr>
              <a:xfrm>
                <a:off x="3039965" y="2442710"/>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m:oMathPara>
                </a14:m>
                <a:endParaRPr lang="es-ES_tradnl" dirty="0"/>
              </a:p>
            </p:txBody>
          </p:sp>
        </mc:Choice>
        <mc:Fallback xmlns="">
          <p:sp>
            <p:nvSpPr>
              <p:cNvPr id="28" name="TextBox 27">
                <a:extLst>
                  <a:ext uri="{FF2B5EF4-FFF2-40B4-BE49-F238E27FC236}">
                    <a16:creationId xmlns:a16="http://schemas.microsoft.com/office/drawing/2014/main" id="{A90766BB-7442-D8B4-AA46-E7426F9B0654}"/>
                  </a:ext>
                </a:extLst>
              </p:cNvPr>
              <p:cNvSpPr txBox="1">
                <a:spLocks noRot="1" noChangeAspect="1" noMove="1" noResize="1" noEditPoints="1" noAdjustHandles="1" noChangeArrowheads="1" noChangeShapeType="1" noTextEdit="1"/>
              </p:cNvSpPr>
              <p:nvPr/>
            </p:nvSpPr>
            <p:spPr>
              <a:xfrm>
                <a:off x="3039965" y="2442710"/>
                <a:ext cx="325065" cy="369332"/>
              </a:xfrm>
              <a:prstGeom prst="rect">
                <a:avLst/>
              </a:prstGeom>
              <a:blipFill>
                <a:blip r:embed="rId7"/>
                <a:stretch>
                  <a:fillRect r="-61538"/>
                </a:stretch>
              </a:blipFill>
            </p:spPr>
            <p:txBody>
              <a:bodyPr/>
              <a:lstStyle/>
              <a:p>
                <a:r>
                  <a:rPr lang="es-ES_tradnl">
                    <a:noFill/>
                  </a:rPr>
                  <a:t> </a:t>
                </a:r>
              </a:p>
            </p:txBody>
          </p:sp>
        </mc:Fallback>
      </mc:AlternateContent>
    </p:spTree>
    <p:extLst>
      <p:ext uri="{BB962C8B-B14F-4D97-AF65-F5344CB8AC3E}">
        <p14:creationId xmlns:p14="http://schemas.microsoft.com/office/powerpoint/2010/main" val="1961511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Volviendo al caso anterior:</a:t>
                </a:r>
                <a:br>
                  <a:rPr lang="es-ES_tradnl" dirty="0"/>
                </a:b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r>
                  <a:rPr lang="es-ES_tradnl" dirty="0"/>
                  <a:t>Si el agente arranca en el estado t, y sigue la misma política para todos los estados:</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oMath>
                  </m:oMathPara>
                </a14:m>
                <a:endParaRPr lang="es-ES_tradnl" sz="2000" noProof="0"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+1</m:t>
                          </m:r>
                        </m:e>
                      </m:d>
                      <m:r>
                        <a:rPr lang="en-US" sz="2000" b="0" i="1" smtClean="0">
                          <a:latin typeface="Cambria Math" panose="02040503050406030204" pitchFamily="18" charset="0"/>
                        </a:rPr>
                        <m:t>=</m:t>
                      </m:r>
                      <m:sSub>
                        <m:sSubPr>
                          <m:ctrlPr>
                            <a:rPr lang="es-ES_tradnl" sz="2000" b="0" i="1" smtClean="0">
                              <a:latin typeface="Cambria Math" panose="02040503050406030204" pitchFamily="18" charset="0"/>
                            </a:rPr>
                          </m:ctrlPr>
                        </m:sSubPr>
                        <m:e>
                          <m:r>
                            <a:rPr lang="es-ES_tradnl" sz="2000" b="0" i="1" smtClean="0">
                              <a:latin typeface="Cambria Math" panose="02040503050406030204" pitchFamily="18" charset="0"/>
                            </a:rPr>
                            <m:t>𝑟</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s-ES_tradnl" sz="2000" b="0" i="1" smtClean="0">
                          <a:latin typeface="Cambria Math" panose="02040503050406030204" pitchFamily="18" charset="0"/>
                        </a:rPr>
                        <m:t>+</m:t>
                      </m:r>
                      <m:r>
                        <a:rPr lang="es-ES_tradnl" sz="2000"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𝑉</m:t>
                      </m:r>
                      <m:d>
                        <m:dPr>
                          <m:ctrlPr>
                            <a:rPr lang="en-US" i="1">
                              <a:latin typeface="Cambria Math" panose="02040503050406030204" pitchFamily="18" charset="0"/>
                            </a:rPr>
                          </m:ctrlPr>
                        </m:dPr>
                        <m:e>
                          <m:r>
                            <m:rPr>
                              <m:nor/>
                            </m:rPr>
                            <a:rPr lang="es-ES_tradnl" dirty="0"/>
                            <m:t>s</m:t>
                          </m:r>
                          <m:r>
                            <m:rPr>
                              <m:nor/>
                            </m:rPr>
                            <a:rPr lang="es-ES_tradnl" baseline="-25000" dirty="0"/>
                            <m:t>t</m:t>
                          </m:r>
                          <m:r>
                            <m:rPr>
                              <m:nor/>
                            </m:rPr>
                            <a:rPr lang="en-US" b="0" i="0" baseline="-25000" dirty="0" smtClean="0"/>
                            <m:t>+</m:t>
                          </m:r>
                          <m:r>
                            <a:rPr lang="en-US" b="0" i="1" baseline="-25000" dirty="0" smtClean="0">
                              <a:latin typeface="Cambria Math" panose="02040503050406030204" pitchFamily="18" charset="0"/>
                            </a:rPr>
                            <m:t>2</m:t>
                          </m:r>
                        </m:e>
                      </m:d>
                    </m:oMath>
                  </m:oMathPara>
                </a14:m>
                <a:endParaRPr lang="es-ES_tradnl" sz="2000" noProof="0" dirty="0"/>
              </a:p>
              <a:p>
                <a:pPr marL="0" indent="0" algn="ctr">
                  <a:buNone/>
                </a:pPr>
                <a:endParaRPr lang="es-ES_tradnl" sz="2000" noProof="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712" t="-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Oval 2">
            <a:extLst>
              <a:ext uri="{FF2B5EF4-FFF2-40B4-BE49-F238E27FC236}">
                <a16:creationId xmlns:a16="http://schemas.microsoft.com/office/drawing/2014/main" id="{9F6FEC74-8698-D9C2-F539-4F69A4142D97}"/>
              </a:ext>
            </a:extLst>
          </p:cNvPr>
          <p:cNvSpPr>
            <a:spLocks noChangeAspect="1"/>
          </p:cNvSpPr>
          <p:nvPr/>
        </p:nvSpPr>
        <p:spPr>
          <a:xfrm>
            <a:off x="86676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err="1"/>
              <a:t>s</a:t>
            </a:r>
            <a:r>
              <a:rPr lang="es-ES_tradnl" sz="1400" baseline="-25000" dirty="0" err="1"/>
              <a:t>t</a:t>
            </a:r>
            <a:endParaRPr lang="es-ES_tradnl" sz="1400" baseline="-25000" dirty="0"/>
          </a:p>
        </p:txBody>
      </p:sp>
      <p:sp>
        <p:nvSpPr>
          <p:cNvPr id="8" name="Rectangle 7">
            <a:extLst>
              <a:ext uri="{FF2B5EF4-FFF2-40B4-BE49-F238E27FC236}">
                <a16:creationId xmlns:a16="http://schemas.microsoft.com/office/drawing/2014/main" id="{8D18B8A5-DC3C-3E7A-5A68-590B853BE79E}"/>
              </a:ext>
            </a:extLst>
          </p:cNvPr>
          <p:cNvSpPr>
            <a:spLocks noChangeAspect="1"/>
          </p:cNvSpPr>
          <p:nvPr/>
        </p:nvSpPr>
        <p:spPr>
          <a:xfrm>
            <a:off x="10761882" y="2525052"/>
            <a:ext cx="646085" cy="648000"/>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err="1">
                <a:solidFill>
                  <a:sysClr val="windowText" lastClr="000000"/>
                </a:solidFill>
              </a:rPr>
              <a:t>s</a:t>
            </a:r>
            <a:r>
              <a:rPr lang="es-ES_tradnl" baseline="-25000" dirty="0" err="1">
                <a:solidFill>
                  <a:sysClr val="windowText" lastClr="000000"/>
                </a:solidFill>
              </a:rPr>
              <a:t>f</a:t>
            </a:r>
            <a:endParaRPr lang="es-ES_tradnl" dirty="0">
              <a:solidFill>
                <a:sysClr val="windowText" lastClr="000000"/>
              </a:solidFill>
            </a:endParaRPr>
          </a:p>
        </p:txBody>
      </p:sp>
      <p:sp>
        <p:nvSpPr>
          <p:cNvPr id="9" name="Oval 8">
            <a:extLst>
              <a:ext uri="{FF2B5EF4-FFF2-40B4-BE49-F238E27FC236}">
                <a16:creationId xmlns:a16="http://schemas.microsoft.com/office/drawing/2014/main" id="{E90A361B-C7FF-5350-799E-3E93B7DEFBC6}"/>
              </a:ext>
            </a:extLst>
          </p:cNvPr>
          <p:cNvSpPr>
            <a:spLocks noChangeAspect="1"/>
          </p:cNvSpPr>
          <p:nvPr/>
        </p:nvSpPr>
        <p:spPr>
          <a:xfrm>
            <a:off x="228035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t+1</a:t>
            </a:r>
          </a:p>
        </p:txBody>
      </p:sp>
      <p:sp>
        <p:nvSpPr>
          <p:cNvPr id="10" name="Oval 9">
            <a:extLst>
              <a:ext uri="{FF2B5EF4-FFF2-40B4-BE49-F238E27FC236}">
                <a16:creationId xmlns:a16="http://schemas.microsoft.com/office/drawing/2014/main" id="{38FC8BE6-4E18-452B-2520-B9E52130DE03}"/>
              </a:ext>
            </a:extLst>
          </p:cNvPr>
          <p:cNvSpPr>
            <a:spLocks noChangeAspect="1"/>
          </p:cNvSpPr>
          <p:nvPr/>
        </p:nvSpPr>
        <p:spPr>
          <a:xfrm>
            <a:off x="3693940"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t+2</a:t>
            </a:r>
          </a:p>
        </p:txBody>
      </p:sp>
      <p:sp>
        <p:nvSpPr>
          <p:cNvPr id="11" name="Oval 10">
            <a:extLst>
              <a:ext uri="{FF2B5EF4-FFF2-40B4-BE49-F238E27FC236}">
                <a16:creationId xmlns:a16="http://schemas.microsoft.com/office/drawing/2014/main" id="{79031182-81D8-2A4A-C148-82AA20C3FF4E}"/>
              </a:ext>
            </a:extLst>
          </p:cNvPr>
          <p:cNvSpPr>
            <a:spLocks noChangeAspect="1"/>
          </p:cNvSpPr>
          <p:nvPr/>
        </p:nvSpPr>
        <p:spPr>
          <a:xfrm>
            <a:off x="5107528"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t+3</a:t>
            </a:r>
          </a:p>
        </p:txBody>
      </p:sp>
      <p:sp>
        <p:nvSpPr>
          <p:cNvPr id="12" name="Oval 11">
            <a:extLst>
              <a:ext uri="{FF2B5EF4-FFF2-40B4-BE49-F238E27FC236}">
                <a16:creationId xmlns:a16="http://schemas.microsoft.com/office/drawing/2014/main" id="{12066E21-CC01-4CF9-2A99-1799250AC586}"/>
              </a:ext>
            </a:extLst>
          </p:cNvPr>
          <p:cNvSpPr>
            <a:spLocks noChangeAspect="1"/>
          </p:cNvSpPr>
          <p:nvPr/>
        </p:nvSpPr>
        <p:spPr>
          <a:xfrm>
            <a:off x="6521116"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t+4</a:t>
            </a:r>
          </a:p>
        </p:txBody>
      </p:sp>
      <p:sp>
        <p:nvSpPr>
          <p:cNvPr id="13" name="Oval 12">
            <a:extLst>
              <a:ext uri="{FF2B5EF4-FFF2-40B4-BE49-F238E27FC236}">
                <a16:creationId xmlns:a16="http://schemas.microsoft.com/office/drawing/2014/main" id="{FAE6B763-BF79-4C1D-E612-0B592D99906C}"/>
              </a:ext>
            </a:extLst>
          </p:cNvPr>
          <p:cNvSpPr>
            <a:spLocks noChangeAspect="1"/>
          </p:cNvSpPr>
          <p:nvPr/>
        </p:nvSpPr>
        <p:spPr>
          <a:xfrm>
            <a:off x="7934704"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t+5</a:t>
            </a:r>
          </a:p>
        </p:txBody>
      </p:sp>
      <p:sp>
        <p:nvSpPr>
          <p:cNvPr id="14" name="Oval 13">
            <a:extLst>
              <a:ext uri="{FF2B5EF4-FFF2-40B4-BE49-F238E27FC236}">
                <a16:creationId xmlns:a16="http://schemas.microsoft.com/office/drawing/2014/main" id="{A2960045-F741-2568-DCF6-C8E580D75FAF}"/>
              </a:ext>
            </a:extLst>
          </p:cNvPr>
          <p:cNvSpPr>
            <a:spLocks noChangeAspect="1"/>
          </p:cNvSpPr>
          <p:nvPr/>
        </p:nvSpPr>
        <p:spPr>
          <a:xfrm>
            <a:off x="9348292" y="2538363"/>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t+6</a:t>
            </a:r>
          </a:p>
        </p:txBody>
      </p:sp>
      <p:cxnSp>
        <p:nvCxnSpPr>
          <p:cNvPr id="16" name="Straight Arrow Connector 15">
            <a:extLst>
              <a:ext uri="{FF2B5EF4-FFF2-40B4-BE49-F238E27FC236}">
                <a16:creationId xmlns:a16="http://schemas.microsoft.com/office/drawing/2014/main" id="{D14AE09C-871B-074F-493E-5C65C3F33512}"/>
              </a:ext>
            </a:extLst>
          </p:cNvPr>
          <p:cNvCxnSpPr>
            <a:stCxn id="3" idx="6"/>
            <a:endCxn id="9" idx="2"/>
          </p:cNvCxnSpPr>
          <p:nvPr/>
        </p:nvCxnSpPr>
        <p:spPr>
          <a:xfrm>
            <a:off x="151476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F411AC3-67C0-688C-17E7-FFA0921425B7}"/>
              </a:ext>
            </a:extLst>
          </p:cNvPr>
          <p:cNvCxnSpPr/>
          <p:nvPr/>
        </p:nvCxnSpPr>
        <p:spPr>
          <a:xfrm>
            <a:off x="2928352"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48071F-AB81-8334-1CC0-DDAFE71A1E04}"/>
              </a:ext>
            </a:extLst>
          </p:cNvPr>
          <p:cNvCxnSpPr/>
          <p:nvPr/>
        </p:nvCxnSpPr>
        <p:spPr>
          <a:xfrm>
            <a:off x="4341940"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BB422E1-A84A-A61F-135F-DCF0AC533655}"/>
              </a:ext>
            </a:extLst>
          </p:cNvPr>
          <p:cNvCxnSpPr/>
          <p:nvPr/>
        </p:nvCxnSpPr>
        <p:spPr>
          <a:xfrm>
            <a:off x="5755528" y="2855818"/>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B46AAD-6DF9-D317-C89B-696D5CC07E74}"/>
              </a:ext>
            </a:extLst>
          </p:cNvPr>
          <p:cNvCxnSpPr/>
          <p:nvPr/>
        </p:nvCxnSpPr>
        <p:spPr>
          <a:xfrm>
            <a:off x="7169116"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D9B4CD-5ACB-9DC1-B387-5CBD628FEC0A}"/>
              </a:ext>
            </a:extLst>
          </p:cNvPr>
          <p:cNvCxnSpPr/>
          <p:nvPr/>
        </p:nvCxnSpPr>
        <p:spPr>
          <a:xfrm>
            <a:off x="8582704" y="284905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22B760-F1D5-2769-137C-F18BD7A0BBA9}"/>
              </a:ext>
            </a:extLst>
          </p:cNvPr>
          <p:cNvCxnSpPr/>
          <p:nvPr/>
        </p:nvCxnSpPr>
        <p:spPr>
          <a:xfrm>
            <a:off x="9996294" y="2862363"/>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1CFD360-8D7D-657D-BA26-FA1893217353}"/>
                  </a:ext>
                </a:extLst>
              </p:cNvPr>
              <p:cNvSpPr txBox="1"/>
              <p:nvPr/>
            </p:nvSpPr>
            <p:spPr>
              <a:xfrm>
                <a:off x="800100" y="3319055"/>
                <a:ext cx="6530894"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m:rPr>
                              <m:nor/>
                            </m:rPr>
                            <a:rPr lang="es-ES_tradnl" dirty="0"/>
                            <m:t>s</m:t>
                          </m:r>
                          <m:r>
                            <m:rPr>
                              <m:nor/>
                            </m:rPr>
                            <a:rPr lang="es-ES_tradnl" baseline="-25000" dirty="0"/>
                            <m:t>t</m:t>
                          </m:r>
                        </m:e>
                      </m:d>
                      <m:r>
                        <a:rPr lang="en-US" sz="1800" b="0" i="1" smtClean="0">
                          <a:latin typeface="Cambria Math" panose="02040503050406030204" pitchFamily="18" charset="0"/>
                        </a:rPr>
                        <m:t>=</m:t>
                      </m:r>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r>
                        <a:rPr lang="es-ES_tradnl" sz="1800" b="0" i="1" smtClean="0">
                          <a:latin typeface="Cambria Math" panose="02040503050406030204" pitchFamily="18" charset="0"/>
                        </a:rPr>
                        <m:t>+</m:t>
                      </m:r>
                      <m:r>
                        <a:rPr lang="es-ES_tradnl" sz="1800"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sz="1800" b="0" i="1" smtClean="0">
                          <a:latin typeface="Cambria Math" panose="02040503050406030204" pitchFamily="18" charset="0"/>
                        </a:rPr>
                        <m:t>+</m:t>
                      </m:r>
                      <m:sSup>
                        <m:sSupPr>
                          <m:ctrlPr>
                            <a:rPr lang="es-ES_tradnl" sz="1800" b="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s-ES_tradnl" sz="1800"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sz="1800" b="0" i="1" smtClean="0">
                          <a:latin typeface="Cambria Math" panose="02040503050406030204" pitchFamily="18" charset="0"/>
                        </a:rPr>
                        <m:t>+…+</m:t>
                      </m:r>
                      <m:sSup>
                        <m:sSupPr>
                          <m:ctrlPr>
                            <a:rPr lang="es-ES_tradnl" sz="1800" i="1" smtClean="0">
                              <a:latin typeface="Cambria Math" panose="02040503050406030204" pitchFamily="18" charset="0"/>
                            </a:rPr>
                          </m:ctrlPr>
                        </m:sSupPr>
                        <m:e>
                          <m:r>
                            <a:rPr lang="es-ES_tradnl" sz="1800" i="1" smtClean="0">
                              <a:latin typeface="Cambria Math" panose="02040503050406030204" pitchFamily="18" charset="0"/>
                              <a:ea typeface="Cambria Math" panose="02040503050406030204" pitchFamily="18" charset="0"/>
                            </a:rPr>
                            <m:t>𝛾</m:t>
                          </m:r>
                        </m:e>
                        <m:sup>
                          <m:r>
                            <a:rPr lang="en-US" sz="1800" b="0" i="1" smtClean="0">
                              <a:latin typeface="Cambria Math" panose="02040503050406030204" pitchFamily="18" charset="0"/>
                              <a:ea typeface="Cambria Math" panose="02040503050406030204" pitchFamily="18" charset="0"/>
                            </a:rPr>
                            <m:t>6</m:t>
                          </m:r>
                        </m:sup>
                      </m:sSup>
                      <m:sSub>
                        <m:sSubPr>
                          <m:ctrlPr>
                            <a:rPr lang="es-ES_tradnl" sz="1800" i="1" smtClean="0">
                              <a:latin typeface="Cambria Math" panose="02040503050406030204" pitchFamily="18" charset="0"/>
                            </a:rPr>
                          </m:ctrlPr>
                        </m:sSubPr>
                        <m:e>
                          <m:r>
                            <a:rPr lang="es-ES_tradnl" sz="1800" i="1" smtClean="0">
                              <a:latin typeface="Cambria Math" panose="02040503050406030204" pitchFamily="18" charset="0"/>
                            </a:rPr>
                            <m:t>𝑟</m:t>
                          </m:r>
                        </m:e>
                        <m:sub>
                          <m:r>
                            <a:rPr lang="en-US" sz="1800" b="0" i="1" smtClean="0">
                              <a:latin typeface="Cambria Math" panose="02040503050406030204" pitchFamily="18" charset="0"/>
                            </a:rPr>
                            <m:t>6</m:t>
                          </m:r>
                        </m:sub>
                      </m:sSub>
                    </m:oMath>
                  </m:oMathPara>
                </a14:m>
                <a:endParaRPr lang="es-ES_tradnl" sz="1800" noProof="0" dirty="0"/>
              </a:p>
            </p:txBody>
          </p:sp>
        </mc:Choice>
        <mc:Fallback xmlns="">
          <p:sp>
            <p:nvSpPr>
              <p:cNvPr id="24" name="TextBox 23">
                <a:extLst>
                  <a:ext uri="{FF2B5EF4-FFF2-40B4-BE49-F238E27FC236}">
                    <a16:creationId xmlns:a16="http://schemas.microsoft.com/office/drawing/2014/main" id="{71CFD360-8D7D-657D-BA26-FA1893217353}"/>
                  </a:ext>
                </a:extLst>
              </p:cNvPr>
              <p:cNvSpPr txBox="1">
                <a:spLocks noRot="1" noChangeAspect="1" noMove="1" noResize="1" noEditPoints="1" noAdjustHandles="1" noChangeArrowheads="1" noChangeShapeType="1" noTextEdit="1"/>
              </p:cNvSpPr>
              <p:nvPr/>
            </p:nvSpPr>
            <p:spPr>
              <a:xfrm>
                <a:off x="800100" y="3319055"/>
                <a:ext cx="6530894" cy="369332"/>
              </a:xfrm>
              <a:prstGeom prst="rect">
                <a:avLst/>
              </a:prstGeom>
              <a:blipFill>
                <a:blip r:embed="rId5"/>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C69B847-BCE6-BC29-56C1-A35AD17648C1}"/>
                  </a:ext>
                </a:extLst>
              </p:cNvPr>
              <p:cNvSpPr txBox="1"/>
              <p:nvPr/>
            </p:nvSpPr>
            <p:spPr>
              <a:xfrm>
                <a:off x="1681141" y="2426685"/>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sub>
                      </m:sSub>
                    </m:oMath>
                  </m:oMathPara>
                </a14:m>
                <a:endParaRPr lang="es-ES_tradnl" dirty="0"/>
              </a:p>
            </p:txBody>
          </p:sp>
        </mc:Choice>
        <mc:Fallback xmlns="">
          <p:sp>
            <p:nvSpPr>
              <p:cNvPr id="25" name="TextBox 24">
                <a:extLst>
                  <a:ext uri="{FF2B5EF4-FFF2-40B4-BE49-F238E27FC236}">
                    <a16:creationId xmlns:a16="http://schemas.microsoft.com/office/drawing/2014/main" id="{8C69B847-BCE6-BC29-56C1-A35AD17648C1}"/>
                  </a:ext>
                </a:extLst>
              </p:cNvPr>
              <p:cNvSpPr txBox="1">
                <a:spLocks noRot="1" noChangeAspect="1" noMove="1" noResize="1" noEditPoints="1" noAdjustHandles="1" noChangeArrowheads="1" noChangeShapeType="1" noTextEdit="1"/>
              </p:cNvSpPr>
              <p:nvPr/>
            </p:nvSpPr>
            <p:spPr>
              <a:xfrm>
                <a:off x="1681141" y="2426685"/>
                <a:ext cx="325065"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90766BB-7442-D8B4-AA46-E7426F9B0654}"/>
                  </a:ext>
                </a:extLst>
              </p:cNvPr>
              <p:cNvSpPr txBox="1"/>
              <p:nvPr/>
            </p:nvSpPr>
            <p:spPr>
              <a:xfrm>
                <a:off x="3039965" y="2442710"/>
                <a:ext cx="3250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m:oMathPara>
                </a14:m>
                <a:endParaRPr lang="es-ES_tradnl" dirty="0"/>
              </a:p>
            </p:txBody>
          </p:sp>
        </mc:Choice>
        <mc:Fallback xmlns="">
          <p:sp>
            <p:nvSpPr>
              <p:cNvPr id="28" name="TextBox 27">
                <a:extLst>
                  <a:ext uri="{FF2B5EF4-FFF2-40B4-BE49-F238E27FC236}">
                    <a16:creationId xmlns:a16="http://schemas.microsoft.com/office/drawing/2014/main" id="{A90766BB-7442-D8B4-AA46-E7426F9B0654}"/>
                  </a:ext>
                </a:extLst>
              </p:cNvPr>
              <p:cNvSpPr txBox="1">
                <a:spLocks noRot="1" noChangeAspect="1" noMove="1" noResize="1" noEditPoints="1" noAdjustHandles="1" noChangeArrowheads="1" noChangeShapeType="1" noTextEdit="1"/>
              </p:cNvSpPr>
              <p:nvPr/>
            </p:nvSpPr>
            <p:spPr>
              <a:xfrm>
                <a:off x="3039965" y="2442710"/>
                <a:ext cx="325065" cy="369332"/>
              </a:xfrm>
              <a:prstGeom prst="rect">
                <a:avLst/>
              </a:prstGeom>
              <a:blipFill>
                <a:blip r:embed="rId7"/>
                <a:stretch>
                  <a:fillRect r="-61538"/>
                </a:stretch>
              </a:blipFill>
            </p:spPr>
            <p:txBody>
              <a:bodyPr/>
              <a:lstStyle/>
              <a:p>
                <a:r>
                  <a:rPr lang="es-ES_tradnl">
                    <a:noFill/>
                  </a:rPr>
                  <a:t> </a:t>
                </a:r>
              </a:p>
            </p:txBody>
          </p:sp>
        </mc:Fallback>
      </mc:AlternateContent>
      <p:sp>
        <p:nvSpPr>
          <p:cNvPr id="19" name="TextBox 18">
            <a:extLst>
              <a:ext uri="{FF2B5EF4-FFF2-40B4-BE49-F238E27FC236}">
                <a16:creationId xmlns:a16="http://schemas.microsoft.com/office/drawing/2014/main" id="{71730206-EA50-E6AB-FACD-F1F32731A2EA}"/>
              </a:ext>
            </a:extLst>
          </p:cNvPr>
          <p:cNvSpPr txBox="1"/>
          <p:nvPr/>
        </p:nvSpPr>
        <p:spPr>
          <a:xfrm>
            <a:off x="800100" y="5438782"/>
            <a:ext cx="10591800" cy="646331"/>
          </a:xfrm>
          <a:prstGeom prst="rect">
            <a:avLst/>
          </a:prstGeom>
          <a:noFill/>
        </p:spPr>
        <p:txBody>
          <a:bodyPr wrap="square">
            <a:spAutoFit/>
          </a:bodyPr>
          <a:lstStyle/>
          <a:p>
            <a:pPr marL="0" indent="0">
              <a:buNone/>
            </a:pPr>
            <a:r>
              <a:rPr lang="es-ES" sz="1800" i="1" dirty="0">
                <a:solidFill>
                  <a:schemeClr val="accent1"/>
                </a:solidFill>
              </a:rPr>
              <a:t>La idea es que en lugar de calcular cada valor como la suma del rendimiento esperado, que es un proceso largo, se calcula el valor como la suma de la recompensa inmediata + el valor descontado del estado siguiente.</a:t>
            </a:r>
          </a:p>
        </p:txBody>
      </p:sp>
    </p:spTree>
    <p:extLst>
      <p:ext uri="{BB962C8B-B14F-4D97-AF65-F5344CB8AC3E}">
        <p14:creationId xmlns:p14="http://schemas.microsoft.com/office/powerpoint/2010/main" val="764112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Estrategias de aprendizaje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2666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Recordemos, el agente aprende interactuando con el entorno. La idea es que, dada la experiencia y la recompensa recibida, el agente actualice su función de valor o política.</a:t>
            </a:r>
          </a:p>
          <a:p>
            <a:pPr marL="0" indent="0">
              <a:buNone/>
            </a:pPr>
            <a:r>
              <a:rPr lang="es-ES_tradnl" dirty="0"/>
              <a:t>El tema es como hacemos para que el agente actualice su función de valor o política, es decir aprenda:</a:t>
            </a:r>
          </a:p>
          <a:p>
            <a:r>
              <a:rPr lang="es-ES_tradnl" b="1" dirty="0">
                <a:solidFill>
                  <a:schemeClr val="accent6"/>
                </a:solidFill>
              </a:rPr>
              <a:t>Montecarlo</a:t>
            </a:r>
            <a:r>
              <a:rPr lang="es-ES_tradnl" dirty="0"/>
              <a:t>: Utiliza un episodio completo de experiencia para antes de aprender.</a:t>
            </a:r>
          </a:p>
          <a:p>
            <a:r>
              <a:rPr lang="es-ES_tradnl" b="1" dirty="0">
                <a:solidFill>
                  <a:schemeClr val="accent3"/>
                </a:solidFill>
              </a:rPr>
              <a:t>Aprendizaje por diferencia temporal</a:t>
            </a:r>
            <a:r>
              <a:rPr lang="es-ES_tradnl" dirty="0">
                <a:solidFill>
                  <a:schemeClr val="accent3"/>
                </a:solidFill>
              </a:rPr>
              <a:t>: </a:t>
            </a:r>
            <a:r>
              <a:rPr lang="es-ES_tradnl" dirty="0"/>
              <a:t>Aprende en un paso.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47</a:t>
            </a:fld>
            <a:endParaRPr lang="en-US" dirty="0"/>
          </a:p>
        </p:txBody>
      </p:sp>
    </p:spTree>
    <p:extLst>
      <p:ext uri="{BB962C8B-B14F-4D97-AF65-F5344CB8AC3E}">
        <p14:creationId xmlns:p14="http://schemas.microsoft.com/office/powerpoint/2010/main" val="3431912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En esta técnica, se espera que el agente termine el episodio, calcula el retorno </a:t>
                </a:r>
                <a:r>
                  <a:rPr lang="es-ES_tradnl" dirty="0" err="1"/>
                  <a:t>G</a:t>
                </a:r>
                <a:r>
                  <a:rPr lang="es-ES_tradnl" baseline="-25000" dirty="0" err="1"/>
                  <a:t>t</a:t>
                </a:r>
                <a:r>
                  <a:rPr lang="es-ES_tradnl" dirty="0"/>
                  <a:t> y usa como objetivo para adaptar V(</a:t>
                </a:r>
                <a:r>
                  <a:rPr lang="es-ES_tradnl" dirty="0" err="1"/>
                  <a:t>s</a:t>
                </a:r>
                <a:r>
                  <a:rPr lang="es-ES_tradnl" baseline="-25000" dirty="0" err="1"/>
                  <a:t>t</a:t>
                </a:r>
                <a:r>
                  <a:rPr lang="es-ES_tradnl" dirty="0"/>
                  <a:t>):</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48</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Montecarlo</a:t>
            </a:r>
          </a:p>
        </p:txBody>
      </p:sp>
    </p:spTree>
    <p:extLst>
      <p:ext uri="{BB962C8B-B14F-4D97-AF65-F5344CB8AC3E}">
        <p14:creationId xmlns:p14="http://schemas.microsoft.com/office/powerpoint/2010/main" val="2788166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En esta técnica, se espera que el agente termine el episodio, calcula el retorno </a:t>
                </a:r>
                <a:r>
                  <a:rPr lang="es-ES_tradnl" dirty="0" err="1"/>
                  <a:t>G</a:t>
                </a:r>
                <a:r>
                  <a:rPr lang="es-ES_tradnl" baseline="-25000" dirty="0" err="1"/>
                  <a:t>t</a:t>
                </a:r>
                <a:r>
                  <a:rPr lang="es-ES_tradnl" dirty="0"/>
                  <a:t> y usa como objetivo para adaptar V(</a:t>
                </a:r>
                <a:r>
                  <a:rPr lang="es-ES_tradnl" dirty="0" err="1"/>
                  <a:t>s</a:t>
                </a:r>
                <a:r>
                  <a:rPr lang="es-ES_tradnl" baseline="-25000" dirty="0" err="1"/>
                  <a:t>t</a:t>
                </a:r>
                <a:r>
                  <a:rPr lang="es-ES_tradnl" dirty="0"/>
                  <a:t>):</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49</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Montecarlo</a:t>
            </a:r>
          </a:p>
        </p:txBody>
      </p:sp>
      <p:cxnSp>
        <p:nvCxnSpPr>
          <p:cNvPr id="6" name="Straight Connector 5">
            <a:extLst>
              <a:ext uri="{FF2B5EF4-FFF2-40B4-BE49-F238E27FC236}">
                <a16:creationId xmlns:a16="http://schemas.microsoft.com/office/drawing/2014/main" id="{4673982D-5C5D-C408-1464-61BF75BF6238}"/>
              </a:ext>
            </a:extLst>
          </p:cNvPr>
          <p:cNvCxnSpPr/>
          <p:nvPr/>
        </p:nvCxnSpPr>
        <p:spPr>
          <a:xfrm flipH="1">
            <a:off x="4350761" y="3216442"/>
            <a:ext cx="60289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7460CA-52D1-8888-5F49-CC66561C148B}"/>
              </a:ext>
            </a:extLst>
          </p:cNvPr>
          <p:cNvCxnSpPr>
            <a:cxnSpLocks/>
          </p:cNvCxnSpPr>
          <p:nvPr/>
        </p:nvCxnSpPr>
        <p:spPr>
          <a:xfrm flipH="1">
            <a:off x="6436894" y="3216442"/>
            <a:ext cx="292769"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B507A3-692E-7BC8-2AEC-32FF47FF7C70}"/>
              </a:ext>
            </a:extLst>
          </p:cNvPr>
          <p:cNvCxnSpPr>
            <a:cxnSpLocks/>
          </p:cNvCxnSpPr>
          <p:nvPr/>
        </p:nvCxnSpPr>
        <p:spPr>
          <a:xfrm>
            <a:off x="7281110" y="3280611"/>
            <a:ext cx="0" cy="33688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D227CB-DC9E-033A-A0F6-F0901DBB846D}"/>
              </a:ext>
            </a:extLst>
          </p:cNvPr>
          <p:cNvSpPr txBox="1"/>
          <p:nvPr/>
        </p:nvSpPr>
        <p:spPr>
          <a:xfrm>
            <a:off x="7122694" y="3623675"/>
            <a:ext cx="3359959" cy="646331"/>
          </a:xfrm>
          <a:prstGeom prst="rect">
            <a:avLst/>
          </a:prstGeom>
          <a:noFill/>
        </p:spPr>
        <p:txBody>
          <a:bodyPr wrap="none" rtlCol="0">
            <a:spAutoFit/>
          </a:bodyPr>
          <a:lstStyle/>
          <a:p>
            <a:r>
              <a:rPr lang="es-ES_tradnl" dirty="0"/>
              <a:t>Estimación del valor del estado t</a:t>
            </a:r>
          </a:p>
          <a:p>
            <a:r>
              <a:rPr lang="es-ES_tradnl" dirty="0"/>
              <a:t>(retorno esperado de ese estado)</a:t>
            </a:r>
          </a:p>
        </p:txBody>
      </p:sp>
      <p:sp>
        <p:nvSpPr>
          <p:cNvPr id="13" name="TextBox 12">
            <a:extLst>
              <a:ext uri="{FF2B5EF4-FFF2-40B4-BE49-F238E27FC236}">
                <a16:creationId xmlns:a16="http://schemas.microsoft.com/office/drawing/2014/main" id="{77C28E15-FF82-050C-6270-B485C104FD90}"/>
              </a:ext>
            </a:extLst>
          </p:cNvPr>
          <p:cNvSpPr txBox="1"/>
          <p:nvPr/>
        </p:nvSpPr>
        <p:spPr>
          <a:xfrm>
            <a:off x="6400800" y="4378602"/>
            <a:ext cx="2012089" cy="369332"/>
          </a:xfrm>
          <a:prstGeom prst="rect">
            <a:avLst/>
          </a:prstGeom>
          <a:noFill/>
        </p:spPr>
        <p:txBody>
          <a:bodyPr wrap="none" rtlCol="0">
            <a:spAutoFit/>
          </a:bodyPr>
          <a:lstStyle/>
          <a:p>
            <a:r>
              <a:rPr lang="es-ES_tradnl" dirty="0"/>
              <a:t>Retorno en el paso</a:t>
            </a:r>
          </a:p>
        </p:txBody>
      </p:sp>
      <p:cxnSp>
        <p:nvCxnSpPr>
          <p:cNvPr id="14" name="Straight Arrow Connector 13">
            <a:extLst>
              <a:ext uri="{FF2B5EF4-FFF2-40B4-BE49-F238E27FC236}">
                <a16:creationId xmlns:a16="http://schemas.microsoft.com/office/drawing/2014/main" id="{9D6F2E04-60A3-D24E-EF4F-AE464B6F149B}"/>
              </a:ext>
            </a:extLst>
          </p:cNvPr>
          <p:cNvCxnSpPr>
            <a:cxnSpLocks/>
          </p:cNvCxnSpPr>
          <p:nvPr/>
        </p:nvCxnSpPr>
        <p:spPr>
          <a:xfrm>
            <a:off x="6579928" y="3286791"/>
            <a:ext cx="0" cy="11292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5E9605-DBC5-3268-FF26-EC7125AA462D}"/>
              </a:ext>
            </a:extLst>
          </p:cNvPr>
          <p:cNvCxnSpPr>
            <a:cxnSpLocks/>
          </p:cNvCxnSpPr>
          <p:nvPr/>
        </p:nvCxnSpPr>
        <p:spPr>
          <a:xfrm>
            <a:off x="4652210" y="3362654"/>
            <a:ext cx="0" cy="168442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29716-95A8-5AF7-6C9C-4C6D2E0355C6}"/>
              </a:ext>
            </a:extLst>
          </p:cNvPr>
          <p:cNvSpPr txBox="1"/>
          <p:nvPr/>
        </p:nvSpPr>
        <p:spPr>
          <a:xfrm>
            <a:off x="6120977" y="4791089"/>
            <a:ext cx="2653290" cy="369332"/>
          </a:xfrm>
          <a:prstGeom prst="rect">
            <a:avLst/>
          </a:prstGeom>
          <a:noFill/>
        </p:spPr>
        <p:txBody>
          <a:bodyPr wrap="none" rtlCol="0">
            <a:spAutoFit/>
          </a:bodyPr>
          <a:lstStyle/>
          <a:p>
            <a:r>
              <a:rPr lang="es-ES_tradnl" dirty="0"/>
              <a:t>Constante de aprendizaje</a:t>
            </a:r>
          </a:p>
        </p:txBody>
      </p:sp>
      <p:sp>
        <p:nvSpPr>
          <p:cNvPr id="19" name="TextBox 18">
            <a:extLst>
              <a:ext uri="{FF2B5EF4-FFF2-40B4-BE49-F238E27FC236}">
                <a16:creationId xmlns:a16="http://schemas.microsoft.com/office/drawing/2014/main" id="{0FE1749D-5F1D-5D68-BF77-156AC1BA113A}"/>
              </a:ext>
            </a:extLst>
          </p:cNvPr>
          <p:cNvSpPr txBox="1"/>
          <p:nvPr/>
        </p:nvSpPr>
        <p:spPr>
          <a:xfrm>
            <a:off x="4472518" y="5114190"/>
            <a:ext cx="2553328" cy="369332"/>
          </a:xfrm>
          <a:prstGeom prst="rect">
            <a:avLst/>
          </a:prstGeom>
          <a:noFill/>
        </p:spPr>
        <p:txBody>
          <a:bodyPr wrap="none" rtlCol="0">
            <a:spAutoFit/>
          </a:bodyPr>
          <a:lstStyle/>
          <a:p>
            <a:r>
              <a:rPr lang="es-ES_tradnl" dirty="0"/>
              <a:t>Nuevo valor del estado t</a:t>
            </a:r>
          </a:p>
        </p:txBody>
      </p:sp>
      <p:cxnSp>
        <p:nvCxnSpPr>
          <p:cNvPr id="21" name="Straight Connector 20">
            <a:extLst>
              <a:ext uri="{FF2B5EF4-FFF2-40B4-BE49-F238E27FC236}">
                <a16:creationId xmlns:a16="http://schemas.microsoft.com/office/drawing/2014/main" id="{28A14628-DCCD-47B4-83C2-8DF8252BED49}"/>
              </a:ext>
            </a:extLst>
          </p:cNvPr>
          <p:cNvCxnSpPr>
            <a:cxnSpLocks/>
          </p:cNvCxnSpPr>
          <p:nvPr/>
        </p:nvCxnSpPr>
        <p:spPr>
          <a:xfrm flipH="1">
            <a:off x="6126764" y="3216442"/>
            <a:ext cx="27403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7CAD814-F5EC-EC20-56E8-B547502319E4}"/>
              </a:ext>
            </a:extLst>
          </p:cNvPr>
          <p:cNvCxnSpPr>
            <a:cxnSpLocks/>
          </p:cNvCxnSpPr>
          <p:nvPr/>
        </p:nvCxnSpPr>
        <p:spPr>
          <a:xfrm flipH="1">
            <a:off x="6982325" y="3216442"/>
            <a:ext cx="59757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E327B9-735B-4001-B253-D834E1260F9E}"/>
              </a:ext>
            </a:extLst>
          </p:cNvPr>
          <p:cNvCxnSpPr>
            <a:cxnSpLocks/>
          </p:cNvCxnSpPr>
          <p:nvPr/>
        </p:nvCxnSpPr>
        <p:spPr>
          <a:xfrm>
            <a:off x="6263782" y="3286791"/>
            <a:ext cx="0" cy="15258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025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Lo que visualmente se observa:</a:t>
            </a:r>
          </a:p>
        </p:txBody>
      </p:sp>
      <p:pic>
        <p:nvPicPr>
          <p:cNvPr id="3" name="rect2342.png" descr="rect2342.png">
            <a:extLst>
              <a:ext uri="{FF2B5EF4-FFF2-40B4-BE49-F238E27FC236}">
                <a16:creationId xmlns:a16="http://schemas.microsoft.com/office/drawing/2014/main" id="{6161515F-F364-1DA0-7835-2AD9B91EC32F}"/>
              </a:ext>
            </a:extLst>
          </p:cNvPr>
          <p:cNvPicPr>
            <a:picLocks noChangeAspect="1"/>
          </p:cNvPicPr>
          <p:nvPr/>
        </p:nvPicPr>
        <p:blipFill>
          <a:blip r:embed="rId3"/>
          <a:stretch>
            <a:fillRect/>
          </a:stretch>
        </p:blipFill>
        <p:spPr>
          <a:xfrm>
            <a:off x="3175987" y="2610396"/>
            <a:ext cx="5740560" cy="3318817"/>
          </a:xfrm>
          <a:prstGeom prst="rect">
            <a:avLst/>
          </a:prstGeom>
          <a:ln w="12700">
            <a:miter lim="400000"/>
          </a:ln>
        </p:spPr>
      </p:pic>
    </p:spTree>
    <p:extLst>
      <p:ext uri="{BB962C8B-B14F-4D97-AF65-F5344CB8AC3E}">
        <p14:creationId xmlns:p14="http://schemas.microsoft.com/office/powerpoint/2010/main" val="323440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Al final del episodio se tiene una lista de estados, acciones, recompensas y nuevos estados. </a:t>
            </a:r>
          </a:p>
          <a:p>
            <a:pPr marL="0" indent="0">
              <a:buNone/>
            </a:pPr>
            <a:r>
              <a:rPr lang="es-ES_tradnl" dirty="0"/>
              <a:t>El agente suma todas las recompensas </a:t>
            </a:r>
            <a:r>
              <a:rPr lang="es-ES_tradnl" dirty="0" err="1"/>
              <a:t>G</a:t>
            </a:r>
            <a:r>
              <a:rPr lang="es-ES_tradnl" baseline="-25000" dirty="0" err="1"/>
              <a:t>t</a:t>
            </a:r>
            <a:r>
              <a:rPr lang="es-ES_tradnl" baseline="-25000" dirty="0"/>
              <a:t> </a:t>
            </a:r>
            <a:r>
              <a:rPr lang="es-ES_tradnl" dirty="0"/>
              <a:t>para ver que tan bien le fue. </a:t>
            </a:r>
          </a:p>
          <a:p>
            <a:pPr marL="0" indent="0">
              <a:buNone/>
            </a:pPr>
            <a:r>
              <a:rPr lang="es-ES_tradnl" dirty="0"/>
              <a:t>Luego actualiza V(</a:t>
            </a:r>
            <a:r>
              <a:rPr lang="es-ES_tradnl" dirty="0" err="1"/>
              <a:t>s</a:t>
            </a:r>
            <a:r>
              <a:rPr lang="es-ES_tradnl" baseline="-25000" dirty="0" err="1"/>
              <a:t>t</a:t>
            </a:r>
            <a:r>
              <a:rPr lang="es-ES_tradnl" dirty="0"/>
              <a:t>) con la fórmula que vimos.</a:t>
            </a:r>
          </a:p>
          <a:p>
            <a:pPr marL="0" indent="0">
              <a:buNone/>
            </a:pPr>
            <a:r>
              <a:rPr lang="es-ES_tradnl" dirty="0"/>
              <a:t>Luego arranca un nuevo juego con este nuevo conocimiento, a medida que avanza los episodios, el agente va a aprender a jugar mejor y mejor.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50</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Montecarlo</a:t>
            </a:r>
          </a:p>
        </p:txBody>
      </p:sp>
    </p:spTree>
    <p:extLst>
      <p:ext uri="{BB962C8B-B14F-4D97-AF65-F5344CB8AC3E}">
        <p14:creationId xmlns:p14="http://schemas.microsoft.com/office/powerpoint/2010/main" val="1998815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En el otro extremo, aprendizaje por diferencia temporal (DT), espera una interacción t+1 para actualizar V(</a:t>
                </a:r>
                <a:r>
                  <a:rPr lang="es-ES_tradnl" dirty="0" err="1"/>
                  <a:t>s</a:t>
                </a:r>
                <a:r>
                  <a:rPr lang="es-ES_tradnl" baseline="-25000" dirty="0" err="1"/>
                  <a:t>t</a:t>
                </a:r>
                <a:r>
                  <a:rPr lang="es-ES_tradnl" dirty="0"/>
                  <a:t>) usando </a:t>
                </a:r>
                <a:r>
                  <a:rPr lang="es-ES_tradnl" dirty="0" err="1"/>
                  <a:t>r</a:t>
                </a:r>
                <a:r>
                  <a:rPr lang="es-ES_tradnl" baseline="-25000" dirty="0" err="1"/>
                  <a:t>t</a:t>
                </a:r>
                <a:r>
                  <a:rPr lang="es-ES_tradnl" dirty="0"/>
                  <a:t> y </a:t>
                </a:r>
                <a14:m>
                  <m:oMath xmlns:m="http://schemas.openxmlformats.org/officeDocument/2006/math">
                    <m:r>
                      <a:rPr lang="es-ES_tradnl"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a14:m>
                <a:r>
                  <a:rPr lang="es-ES_tradnl" dirty="0"/>
                  <a:t>.</a:t>
                </a:r>
              </a:p>
              <a:p>
                <a:pPr marL="0" indent="0">
                  <a:buNone/>
                </a:pPr>
                <a:r>
                  <a:rPr lang="es-ES_tradnl" dirty="0"/>
                  <a:t>DT basa las actualizaciones en parte de una estimación de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a14:m>
                <a:r>
                  <a:rPr lang="es-ES_tradnl" dirty="0"/>
                  <a:t> y no del retorno total </a:t>
                </a:r>
                <a:r>
                  <a:rPr lang="es-ES_tradnl" dirty="0" err="1"/>
                  <a:t>G</a:t>
                </a:r>
                <a:r>
                  <a:rPr lang="es-ES_tradnl" baseline="-25000" dirty="0" err="1"/>
                  <a:t>t</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51</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a:t>
            </a:r>
          </a:p>
        </p:txBody>
      </p:sp>
    </p:spTree>
    <p:extLst>
      <p:ext uri="{BB962C8B-B14F-4D97-AF65-F5344CB8AC3E}">
        <p14:creationId xmlns:p14="http://schemas.microsoft.com/office/powerpoint/2010/main" val="2074010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En el otro extremo, aprendizaje por diferencia temporal (DT), espera una interacción t+1 para actualizar V(</a:t>
                </a:r>
                <a:r>
                  <a:rPr lang="es-ES_tradnl" dirty="0" err="1"/>
                  <a:t>s</a:t>
                </a:r>
                <a:r>
                  <a:rPr lang="es-ES_tradnl" baseline="-25000" dirty="0" err="1"/>
                  <a:t>t</a:t>
                </a:r>
                <a:r>
                  <a:rPr lang="es-ES_tradnl" dirty="0"/>
                  <a:t>) usando </a:t>
                </a:r>
                <a:r>
                  <a:rPr lang="es-ES_tradnl" dirty="0" err="1"/>
                  <a:t>r</a:t>
                </a:r>
                <a:r>
                  <a:rPr lang="es-ES_tradnl" baseline="-25000" dirty="0" err="1"/>
                  <a:t>t</a:t>
                </a:r>
                <a:r>
                  <a:rPr lang="es-ES_tradnl" dirty="0"/>
                  <a:t> y </a:t>
                </a:r>
                <a14:m>
                  <m:oMath xmlns:m="http://schemas.openxmlformats.org/officeDocument/2006/math">
                    <m:r>
                      <a:rPr lang="es-ES_tradnl"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a14:m>
                <a:r>
                  <a:rPr lang="es-ES_tradnl" dirty="0"/>
                  <a:t>.</a:t>
                </a:r>
              </a:p>
              <a:p>
                <a:pPr marL="0" indent="0">
                  <a:buNone/>
                </a:pPr>
                <a:r>
                  <a:rPr lang="es-ES_tradnl" dirty="0"/>
                  <a:t>DT basa las actualizaciones en parte de una estimación de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a14:m>
                <a:r>
                  <a:rPr lang="es-ES_tradnl" dirty="0"/>
                  <a:t> y no del retorno total </a:t>
                </a:r>
                <a:r>
                  <a:rPr lang="es-ES_tradnl" dirty="0" err="1"/>
                  <a:t>G</a:t>
                </a:r>
                <a:r>
                  <a:rPr lang="es-ES_tradnl" baseline="-25000" dirty="0" err="1"/>
                  <a:t>t</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52</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a:t>
            </a:r>
          </a:p>
        </p:txBody>
      </p:sp>
      <p:cxnSp>
        <p:nvCxnSpPr>
          <p:cNvPr id="6" name="Straight Connector 5">
            <a:extLst>
              <a:ext uri="{FF2B5EF4-FFF2-40B4-BE49-F238E27FC236}">
                <a16:creationId xmlns:a16="http://schemas.microsoft.com/office/drawing/2014/main" id="{7FBA74C6-689D-4BBC-04DF-D417706D8B3F}"/>
              </a:ext>
            </a:extLst>
          </p:cNvPr>
          <p:cNvCxnSpPr/>
          <p:nvPr/>
        </p:nvCxnSpPr>
        <p:spPr>
          <a:xfrm flipH="1">
            <a:off x="3749183" y="4064074"/>
            <a:ext cx="60289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334EDD-E3D1-6B10-4D10-B1BAC75C5B00}"/>
              </a:ext>
            </a:extLst>
          </p:cNvPr>
          <p:cNvCxnSpPr>
            <a:cxnSpLocks/>
          </p:cNvCxnSpPr>
          <p:nvPr/>
        </p:nvCxnSpPr>
        <p:spPr>
          <a:xfrm flipH="1">
            <a:off x="6408821" y="4064074"/>
            <a:ext cx="938463"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AD3679-EAD4-D7D7-8E6B-7D2B3089CF97}"/>
              </a:ext>
            </a:extLst>
          </p:cNvPr>
          <p:cNvCxnSpPr>
            <a:cxnSpLocks/>
          </p:cNvCxnSpPr>
          <p:nvPr/>
        </p:nvCxnSpPr>
        <p:spPr>
          <a:xfrm>
            <a:off x="7962900" y="4117511"/>
            <a:ext cx="0" cy="33688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034D12-5A45-9BD1-C11D-4C109B38AC2D}"/>
              </a:ext>
            </a:extLst>
          </p:cNvPr>
          <p:cNvSpPr txBox="1"/>
          <p:nvPr/>
        </p:nvSpPr>
        <p:spPr>
          <a:xfrm>
            <a:off x="7804484" y="4454395"/>
            <a:ext cx="3359959" cy="646331"/>
          </a:xfrm>
          <a:prstGeom prst="rect">
            <a:avLst/>
          </a:prstGeom>
          <a:noFill/>
        </p:spPr>
        <p:txBody>
          <a:bodyPr wrap="none" rtlCol="0">
            <a:spAutoFit/>
          </a:bodyPr>
          <a:lstStyle/>
          <a:p>
            <a:r>
              <a:rPr lang="es-ES_tradnl" dirty="0"/>
              <a:t>Estimación del valor del estado t</a:t>
            </a:r>
          </a:p>
          <a:p>
            <a:r>
              <a:rPr lang="es-ES_tradnl" dirty="0"/>
              <a:t>(retorno esperado de ese estado)</a:t>
            </a:r>
          </a:p>
        </p:txBody>
      </p:sp>
      <p:sp>
        <p:nvSpPr>
          <p:cNvPr id="12" name="TextBox 11">
            <a:extLst>
              <a:ext uri="{FF2B5EF4-FFF2-40B4-BE49-F238E27FC236}">
                <a16:creationId xmlns:a16="http://schemas.microsoft.com/office/drawing/2014/main" id="{0A27E1F4-EA0E-E0B4-3034-00C4DDED80D7}"/>
              </a:ext>
            </a:extLst>
          </p:cNvPr>
          <p:cNvSpPr txBox="1"/>
          <p:nvPr/>
        </p:nvSpPr>
        <p:spPr>
          <a:xfrm>
            <a:off x="6709686" y="5030821"/>
            <a:ext cx="3840475" cy="369332"/>
          </a:xfrm>
          <a:prstGeom prst="rect">
            <a:avLst/>
          </a:prstGeom>
          <a:noFill/>
        </p:spPr>
        <p:txBody>
          <a:bodyPr wrap="none" rtlCol="0">
            <a:spAutoFit/>
          </a:bodyPr>
          <a:lstStyle/>
          <a:p>
            <a:r>
              <a:rPr lang="es-ES_tradnl" dirty="0"/>
              <a:t>Valor descontado del siguiente estado</a:t>
            </a:r>
          </a:p>
        </p:txBody>
      </p:sp>
      <p:cxnSp>
        <p:nvCxnSpPr>
          <p:cNvPr id="13" name="Straight Arrow Connector 12">
            <a:extLst>
              <a:ext uri="{FF2B5EF4-FFF2-40B4-BE49-F238E27FC236}">
                <a16:creationId xmlns:a16="http://schemas.microsoft.com/office/drawing/2014/main" id="{DD8ACB05-A2CA-24ED-BC05-9537DDD92C5F}"/>
              </a:ext>
            </a:extLst>
          </p:cNvPr>
          <p:cNvCxnSpPr>
            <a:cxnSpLocks/>
          </p:cNvCxnSpPr>
          <p:nvPr/>
        </p:nvCxnSpPr>
        <p:spPr>
          <a:xfrm>
            <a:off x="6856655" y="4104874"/>
            <a:ext cx="0" cy="99585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487A1E-5F34-33FB-BCE6-B6CC6E6405F4}"/>
              </a:ext>
            </a:extLst>
          </p:cNvPr>
          <p:cNvCxnSpPr>
            <a:cxnSpLocks/>
          </p:cNvCxnSpPr>
          <p:nvPr/>
        </p:nvCxnSpPr>
        <p:spPr>
          <a:xfrm>
            <a:off x="4050632" y="4104874"/>
            <a:ext cx="0" cy="168442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1A15B6-6858-D550-BEC2-5A6F72189013}"/>
              </a:ext>
            </a:extLst>
          </p:cNvPr>
          <p:cNvSpPr txBox="1"/>
          <p:nvPr/>
        </p:nvSpPr>
        <p:spPr>
          <a:xfrm>
            <a:off x="5455230" y="5627247"/>
            <a:ext cx="2653290" cy="369332"/>
          </a:xfrm>
          <a:prstGeom prst="rect">
            <a:avLst/>
          </a:prstGeom>
          <a:noFill/>
        </p:spPr>
        <p:txBody>
          <a:bodyPr wrap="none" rtlCol="0">
            <a:spAutoFit/>
          </a:bodyPr>
          <a:lstStyle/>
          <a:p>
            <a:r>
              <a:rPr lang="es-ES_tradnl" dirty="0"/>
              <a:t>Constante de aprendizaje</a:t>
            </a:r>
          </a:p>
        </p:txBody>
      </p:sp>
      <p:sp>
        <p:nvSpPr>
          <p:cNvPr id="16" name="TextBox 15">
            <a:extLst>
              <a:ext uri="{FF2B5EF4-FFF2-40B4-BE49-F238E27FC236}">
                <a16:creationId xmlns:a16="http://schemas.microsoft.com/office/drawing/2014/main" id="{A54F023B-DA07-C2E3-BACA-0A31C095F387}"/>
              </a:ext>
            </a:extLst>
          </p:cNvPr>
          <p:cNvSpPr txBox="1"/>
          <p:nvPr/>
        </p:nvSpPr>
        <p:spPr>
          <a:xfrm>
            <a:off x="2171850" y="5736181"/>
            <a:ext cx="2553328" cy="369332"/>
          </a:xfrm>
          <a:prstGeom prst="rect">
            <a:avLst/>
          </a:prstGeom>
          <a:noFill/>
        </p:spPr>
        <p:txBody>
          <a:bodyPr wrap="none" rtlCol="0">
            <a:spAutoFit/>
          </a:bodyPr>
          <a:lstStyle/>
          <a:p>
            <a:r>
              <a:rPr lang="es-ES_tradnl" dirty="0"/>
              <a:t>Nuevo valor del estado t</a:t>
            </a:r>
          </a:p>
        </p:txBody>
      </p:sp>
      <p:cxnSp>
        <p:nvCxnSpPr>
          <p:cNvPr id="17" name="Straight Connector 16">
            <a:extLst>
              <a:ext uri="{FF2B5EF4-FFF2-40B4-BE49-F238E27FC236}">
                <a16:creationId xmlns:a16="http://schemas.microsoft.com/office/drawing/2014/main" id="{F886EF7B-E312-B7EC-CEFE-CAD33A00250B}"/>
              </a:ext>
            </a:extLst>
          </p:cNvPr>
          <p:cNvCxnSpPr>
            <a:cxnSpLocks/>
          </p:cNvCxnSpPr>
          <p:nvPr/>
        </p:nvCxnSpPr>
        <p:spPr>
          <a:xfrm flipH="1">
            <a:off x="5525846" y="4064074"/>
            <a:ext cx="27403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C1DCC4-9555-0129-430C-C31C5035AB46}"/>
              </a:ext>
            </a:extLst>
          </p:cNvPr>
          <p:cNvCxnSpPr>
            <a:cxnSpLocks/>
          </p:cNvCxnSpPr>
          <p:nvPr/>
        </p:nvCxnSpPr>
        <p:spPr>
          <a:xfrm flipH="1">
            <a:off x="7674953" y="4037300"/>
            <a:ext cx="59757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423C05-C8D9-1ED2-02D7-20DCD3524335}"/>
              </a:ext>
            </a:extLst>
          </p:cNvPr>
          <p:cNvCxnSpPr>
            <a:cxnSpLocks/>
          </p:cNvCxnSpPr>
          <p:nvPr/>
        </p:nvCxnSpPr>
        <p:spPr>
          <a:xfrm>
            <a:off x="5662864" y="4117511"/>
            <a:ext cx="0" cy="15258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2279DA-8926-651B-98F0-23728F086A20}"/>
              </a:ext>
            </a:extLst>
          </p:cNvPr>
          <p:cNvCxnSpPr>
            <a:cxnSpLocks/>
          </p:cNvCxnSpPr>
          <p:nvPr/>
        </p:nvCxnSpPr>
        <p:spPr>
          <a:xfrm flipH="1">
            <a:off x="5805922" y="4064074"/>
            <a:ext cx="290078"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2B3BA8-047F-6771-D9C9-4C7EFDBEEDC8}"/>
              </a:ext>
            </a:extLst>
          </p:cNvPr>
          <p:cNvCxnSpPr>
            <a:cxnSpLocks/>
          </p:cNvCxnSpPr>
          <p:nvPr/>
        </p:nvCxnSpPr>
        <p:spPr>
          <a:xfrm>
            <a:off x="5950961" y="4117511"/>
            <a:ext cx="0" cy="128264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E6926D9-07FB-80DB-17BA-081E9EF6D08A}"/>
              </a:ext>
            </a:extLst>
          </p:cNvPr>
          <p:cNvSpPr txBox="1"/>
          <p:nvPr/>
        </p:nvSpPr>
        <p:spPr>
          <a:xfrm>
            <a:off x="5805922" y="5344281"/>
            <a:ext cx="1431546" cy="369332"/>
          </a:xfrm>
          <a:prstGeom prst="rect">
            <a:avLst/>
          </a:prstGeom>
          <a:noFill/>
        </p:spPr>
        <p:txBody>
          <a:bodyPr wrap="none" rtlCol="0">
            <a:spAutoFit/>
          </a:bodyPr>
          <a:lstStyle/>
          <a:p>
            <a:r>
              <a:rPr lang="es-ES_tradnl" dirty="0"/>
              <a:t>Recompensa</a:t>
            </a:r>
          </a:p>
        </p:txBody>
      </p:sp>
    </p:spTree>
    <p:extLst>
      <p:ext uri="{BB962C8B-B14F-4D97-AF65-F5344CB8AC3E}">
        <p14:creationId xmlns:p14="http://schemas.microsoft.com/office/powerpoint/2010/main" val="269719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Por ejemplo, </a:t>
            </a:r>
          </a:p>
          <a:p>
            <a:pPr marL="457200" indent="-457200">
              <a:buFont typeface="+mj-lt"/>
              <a:buAutoNum type="arabicPeriod"/>
            </a:pPr>
            <a:r>
              <a:rPr lang="es-ES_tradnl" dirty="0"/>
              <a:t>Inicializamos la función de valor con ceros, la constante de aprendizaje igual a 0.1.</a:t>
            </a:r>
          </a:p>
          <a:p>
            <a:pPr marL="457200" indent="-457200">
              <a:buFont typeface="+mj-lt"/>
              <a:buAutoNum type="arabicPeriod"/>
            </a:pPr>
            <a:r>
              <a:rPr lang="es-ES_tradnl" dirty="0"/>
              <a:t>El agente realiza una acción y pasa del estado 0 al estado 1</a:t>
            </a:r>
            <a:br>
              <a:rPr lang="es-ES_tradnl" dirty="0"/>
            </a:br>
            <a:br>
              <a:rPr lang="es-ES_tradnl" dirty="0"/>
            </a:br>
            <a:br>
              <a:rPr lang="es-ES_tradnl" dirty="0"/>
            </a:br>
            <a:endParaRPr lang="es-ES_tradnl" dirty="0"/>
          </a:p>
          <a:p>
            <a:pPr marL="457200" indent="-457200">
              <a:buFont typeface="+mj-lt"/>
              <a:buAutoNum type="arabicPeriod"/>
            </a:pPr>
            <a:r>
              <a:rPr lang="es-ES_tradnl" dirty="0"/>
              <a:t>El agente tiene una recompensa r</a:t>
            </a:r>
            <a:r>
              <a:rPr lang="es-ES_tradnl" baseline="-25000" dirty="0"/>
              <a:t>0 </a:t>
            </a:r>
            <a:r>
              <a:rPr lang="es-ES_tradnl" dirty="0"/>
              <a:t>igual a 1.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53</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a:t>
            </a:r>
          </a:p>
        </p:txBody>
      </p:sp>
      <p:sp>
        <p:nvSpPr>
          <p:cNvPr id="20" name="Oval 19">
            <a:extLst>
              <a:ext uri="{FF2B5EF4-FFF2-40B4-BE49-F238E27FC236}">
                <a16:creationId xmlns:a16="http://schemas.microsoft.com/office/drawing/2014/main" id="{8719E5BC-51E1-3AB3-F53A-15328AD8DD0F}"/>
              </a:ext>
            </a:extLst>
          </p:cNvPr>
          <p:cNvSpPr>
            <a:spLocks noChangeAspect="1"/>
          </p:cNvSpPr>
          <p:nvPr/>
        </p:nvSpPr>
        <p:spPr>
          <a:xfrm>
            <a:off x="5255110" y="3719922"/>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0</a:t>
            </a:r>
          </a:p>
        </p:txBody>
      </p:sp>
      <p:sp>
        <p:nvSpPr>
          <p:cNvPr id="21" name="Oval 20">
            <a:extLst>
              <a:ext uri="{FF2B5EF4-FFF2-40B4-BE49-F238E27FC236}">
                <a16:creationId xmlns:a16="http://schemas.microsoft.com/office/drawing/2014/main" id="{1FEEB8C3-EC9B-B144-48B7-DF08D2B9EA3D}"/>
              </a:ext>
            </a:extLst>
          </p:cNvPr>
          <p:cNvSpPr>
            <a:spLocks noChangeAspect="1"/>
          </p:cNvSpPr>
          <p:nvPr/>
        </p:nvSpPr>
        <p:spPr>
          <a:xfrm>
            <a:off x="6668698" y="3719922"/>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cxnSp>
        <p:nvCxnSpPr>
          <p:cNvPr id="22" name="Straight Arrow Connector 21">
            <a:extLst>
              <a:ext uri="{FF2B5EF4-FFF2-40B4-BE49-F238E27FC236}">
                <a16:creationId xmlns:a16="http://schemas.microsoft.com/office/drawing/2014/main" id="{15620873-E784-48EC-29FD-2BB6C4D8BF36}"/>
              </a:ext>
            </a:extLst>
          </p:cNvPr>
          <p:cNvCxnSpPr>
            <a:stCxn id="20" idx="6"/>
            <a:endCxn id="21" idx="2"/>
          </p:cNvCxnSpPr>
          <p:nvPr/>
        </p:nvCxnSpPr>
        <p:spPr>
          <a:xfrm>
            <a:off x="5903110" y="4043922"/>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F2BE1F-40AB-0767-863A-6F76A77B47B0}"/>
                  </a:ext>
                </a:extLst>
              </p:cNvPr>
              <p:cNvSpPr txBox="1"/>
              <p:nvPr/>
            </p:nvSpPr>
            <p:spPr>
              <a:xfrm>
                <a:off x="5755712" y="3618751"/>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m:t>
                      </m:r>
                    </m:oMath>
                  </m:oMathPara>
                </a14:m>
                <a:endParaRPr lang="es-ES_tradnl" dirty="0"/>
              </a:p>
            </p:txBody>
          </p:sp>
        </mc:Choice>
        <mc:Fallback xmlns="">
          <p:sp>
            <p:nvSpPr>
              <p:cNvPr id="24" name="TextBox 23">
                <a:extLst>
                  <a:ext uri="{FF2B5EF4-FFF2-40B4-BE49-F238E27FC236}">
                    <a16:creationId xmlns:a16="http://schemas.microsoft.com/office/drawing/2014/main" id="{3EF2BE1F-40AB-0767-863A-6F76A77B47B0}"/>
                  </a:ext>
                </a:extLst>
              </p:cNvPr>
              <p:cNvSpPr txBox="1">
                <a:spLocks noRot="1" noChangeAspect="1" noMove="1" noResize="1" noEditPoints="1" noAdjustHandles="1" noChangeArrowheads="1" noChangeShapeType="1" noTextEdit="1"/>
              </p:cNvSpPr>
              <p:nvPr/>
            </p:nvSpPr>
            <p:spPr>
              <a:xfrm>
                <a:off x="5755712" y="3618751"/>
                <a:ext cx="1021124" cy="369332"/>
              </a:xfrm>
              <a:prstGeom prst="rect">
                <a:avLst/>
              </a:prstGeom>
              <a:blipFill>
                <a:blip r:embed="rId4"/>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65328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Por ejemplo, </a:t>
                </a:r>
              </a:p>
              <a:p>
                <a:pPr marL="457200" indent="-457200">
                  <a:buFont typeface="+mj-lt"/>
                  <a:buAutoNum type="arabicPeriod" startAt="4"/>
                </a:pPr>
                <a:r>
                  <a:rPr lang="es-ES_tradnl" dirty="0"/>
                  <a:t>Ahora actualizamos el valor V(s</a:t>
                </a:r>
                <a:r>
                  <a:rPr lang="es-ES_tradnl" baseline="-25000" dirty="0"/>
                  <a:t>0</a:t>
                </a:r>
                <a:r>
                  <a:rPr lang="es-ES_tradnl" dirty="0"/>
                  <a:t>)</a:t>
                </a:r>
                <a:br>
                  <a:rPr lang="es-ES_tradnl" dirty="0"/>
                </a:b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0</m:t>
                                </m:r>
                              </m:sub>
                            </m:sSub>
                          </m:e>
                        </m:d>
                      </m:e>
                    </m:d>
                  </m:oMath>
                </a14:m>
                <a:br>
                  <a:rPr lang="en-US" dirty="0"/>
                </a:b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rPr>
                          <m:t>0.9∗0−0</m:t>
                        </m:r>
                      </m:e>
                    </m:d>
                  </m:oMath>
                </a14:m>
                <a:br>
                  <a:rPr lang="en-US" dirty="0"/>
                </a:b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e>
                    </m:d>
                    <m:r>
                      <a:rPr lang="en-US" i="1">
                        <a:latin typeface="Cambria Math" panose="02040503050406030204" pitchFamily="18" charset="0"/>
                      </a:rPr>
                      <m:t>=</m:t>
                    </m:r>
                    <m:r>
                      <a:rPr lang="en-US" b="0" i="1" smtClean="0">
                        <a:latin typeface="Cambria Math" panose="02040503050406030204" pitchFamily="18" charset="0"/>
                      </a:rPr>
                      <m:t>0.1</m:t>
                    </m:r>
                  </m:oMath>
                </a14:m>
                <a:endParaRPr lang="es-ES_tradnl" dirty="0"/>
              </a:p>
              <a:p>
                <a:pPr marL="457200" indent="-457200">
                  <a:buFont typeface="+mj-lt"/>
                  <a:buAutoNum type="arabicPeriod" startAt="4"/>
                </a:pPr>
                <a:r>
                  <a:rPr lang="es-ES_tradnl" dirty="0"/>
                  <a:t>Con esta fórmula, actualizamos la función de valor en el estado 0. </a:t>
                </a:r>
              </a:p>
              <a:p>
                <a:pPr marL="457200" indent="-457200">
                  <a:buFont typeface="+mj-lt"/>
                  <a:buAutoNum type="arabicPeriod" startAt="4"/>
                </a:pPr>
                <a:r>
                  <a:rPr lang="es-ES_tradnl" dirty="0"/>
                  <a:t>Para los siguientes pasos, actualizamos de igual forma.</a:t>
                </a:r>
              </a:p>
              <a:p>
                <a:pPr marL="457200" indent="-457200">
                  <a:buFont typeface="+mj-lt"/>
                  <a:buAutoNum type="arabicPeriod" startAt="4"/>
                </a:pPr>
                <a:endParaRPr lang="es-ES_tradnl" dirty="0"/>
              </a:p>
              <a:p>
                <a:pPr marL="457200" indent="-457200">
                  <a:buFont typeface="+mj-lt"/>
                  <a:buAutoNum type="arabicPeriod" startAt="4"/>
                </a:pPr>
                <a:endParaRPr lang="es-ES_tradnl" dirty="0"/>
              </a:p>
              <a:p>
                <a:pPr marL="457200" indent="-457200">
                  <a:buFont typeface="+mj-lt"/>
                  <a:buAutoNum type="arabicPeriod" startAt="4"/>
                </a:pPr>
                <a:endParaRPr lang="es-ES_tradnl" dirty="0"/>
              </a:p>
              <a:p>
                <a:pPr marL="457200" indent="-457200">
                  <a:buFont typeface="+mj-lt"/>
                  <a:buAutoNum type="arabicPeriod" startAt="4"/>
                </a:pPr>
                <a:endParaRPr lang="es-ES_tradnl"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54</a:t>
            </a:fld>
            <a:endParaRPr lang="en-US" dirty="0"/>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a:t>
            </a:r>
          </a:p>
        </p:txBody>
      </p:sp>
    </p:spTree>
    <p:extLst>
      <p:ext uri="{BB962C8B-B14F-4D97-AF65-F5344CB8AC3E}">
        <p14:creationId xmlns:p14="http://schemas.microsoft.com/office/powerpoint/2010/main" val="1372170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Q-LEARNING</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40908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Existen varios algoritmos basados en valores y basados en políticas. Aunque podemos reducir a unos pocos principios esenciales que todos emplean.</a:t>
            </a:r>
          </a:p>
          <a:p>
            <a:pPr marL="0" indent="0">
              <a:buNone/>
            </a:pPr>
            <a:r>
              <a:rPr lang="es-ES_tradnl" sz="2400" dirty="0"/>
              <a:t>En un nivel alto, todos los algoritmos, tanto los basados en valores como los basados en políticas, arrancan con una estimación inicial que van ajustando en iteraciones posteriores. Para ello, realizan cuatro operaciones básicas:</a:t>
            </a:r>
          </a:p>
          <a:p>
            <a:pPr marL="457200" indent="-457200">
              <a:buFont typeface="+mj-lt"/>
              <a:buAutoNum type="arabicPeriod"/>
            </a:pPr>
            <a:r>
              <a:rPr lang="es-ES_tradnl" sz="2400" b="1" dirty="0">
                <a:solidFill>
                  <a:schemeClr val="accent6">
                    <a:lumMod val="60000"/>
                    <a:lumOff val="40000"/>
                  </a:schemeClr>
                </a:solidFill>
              </a:rPr>
              <a:t>Inicializan estimaciones</a:t>
            </a:r>
          </a:p>
          <a:p>
            <a:pPr marL="457200" indent="-457200">
              <a:buFont typeface="+mj-lt"/>
              <a:buAutoNum type="arabicPeriod"/>
            </a:pPr>
            <a:r>
              <a:rPr lang="es-ES_tradnl" sz="2400" b="1" dirty="0">
                <a:solidFill>
                  <a:schemeClr val="accent3">
                    <a:lumMod val="60000"/>
                    <a:lumOff val="40000"/>
                  </a:schemeClr>
                </a:solidFill>
              </a:rPr>
              <a:t>Toma una acción o más acciones</a:t>
            </a:r>
          </a:p>
          <a:p>
            <a:pPr marL="457200" indent="-457200">
              <a:buFont typeface="+mj-lt"/>
              <a:buAutoNum type="arabicPeriod"/>
            </a:pPr>
            <a:r>
              <a:rPr lang="es-ES_tradnl" sz="2400" b="1" dirty="0">
                <a:solidFill>
                  <a:schemeClr val="accent1">
                    <a:lumMod val="60000"/>
                    <a:lumOff val="40000"/>
                  </a:schemeClr>
                </a:solidFill>
              </a:rPr>
              <a:t>Obtiene retroalimentación de ambiente</a:t>
            </a:r>
          </a:p>
          <a:p>
            <a:pPr marL="457200" indent="-457200">
              <a:buFont typeface="+mj-lt"/>
              <a:buAutoNum type="arabicPeriod"/>
            </a:pPr>
            <a:r>
              <a:rPr lang="es-ES_tradnl" sz="2400" b="1" dirty="0">
                <a:solidFill>
                  <a:schemeClr val="accent4">
                    <a:lumMod val="75000"/>
                  </a:schemeClr>
                </a:solidFill>
              </a:rPr>
              <a:t>Mejora la estimación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56</a:t>
            </a:fld>
            <a:endParaRPr lang="en-US" dirty="0"/>
          </a:p>
        </p:txBody>
      </p:sp>
    </p:spTree>
    <p:extLst>
      <p:ext uri="{BB962C8B-B14F-4D97-AF65-F5344CB8AC3E}">
        <p14:creationId xmlns:p14="http://schemas.microsoft.com/office/powerpoint/2010/main" val="77828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Q-</a:t>
            </a:r>
            <a:r>
              <a:rPr lang="es-ES_tradnl" sz="2400" dirty="0" err="1"/>
              <a:t>Learning</a:t>
            </a:r>
            <a:r>
              <a:rPr lang="es-ES_tradnl" sz="2400" dirty="0"/>
              <a:t> es un método basado en valores que utiliza un enfoque de aprendizaje por diferencia temporal:</a:t>
            </a:r>
          </a:p>
          <a:p>
            <a:r>
              <a:rPr lang="es-ES_tradnl" sz="2400" dirty="0"/>
              <a:t> Método basado en valores: encuentra la política óptima de forma indirecta entrenando una función de valor o acción-valor que nos dirá el valor de cada estado o de cada par estado-acción.</a:t>
            </a:r>
          </a:p>
          <a:p>
            <a:r>
              <a:rPr lang="es-ES_tradnl" sz="2400" dirty="0"/>
              <a:t>Enfoque de aprendizaje por DT: actualiza su función de valor de acción en cada paso en lugar de al final del episodio.</a:t>
            </a:r>
          </a:p>
          <a:p>
            <a:r>
              <a:rPr lang="es-ES_tradnl" sz="2400" dirty="0"/>
              <a:t>Este algoritmo aprende el Valor de </a:t>
            </a:r>
            <a:r>
              <a:rPr lang="es-ES_tradnl" sz="2400" b="1" dirty="0">
                <a:solidFill>
                  <a:schemeClr val="accent3"/>
                </a:solidFill>
              </a:rPr>
              <a:t>Estado-Acción (valor Q)</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57</a:t>
            </a:fld>
            <a:endParaRPr lang="en-US" dirty="0"/>
          </a:p>
        </p:txBody>
      </p:sp>
    </p:spTree>
    <p:extLst>
      <p:ext uri="{BB962C8B-B14F-4D97-AF65-F5344CB8AC3E}">
        <p14:creationId xmlns:p14="http://schemas.microsoft.com/office/powerpoint/2010/main" val="886461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Internamente, la función de valor Q es estructurada con una tabla Q, en donde cada celda corresponde a un par de estado-acción.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58</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extLst>
              <p:ext uri="{D42A27DB-BD31-4B8C-83A1-F6EECF244321}">
                <p14:modId xmlns:p14="http://schemas.microsoft.com/office/powerpoint/2010/main" val="3031750272"/>
              </p:ext>
            </p:extLst>
          </p:nvPr>
        </p:nvGraphicFramePr>
        <p:xfrm>
          <a:off x="5612455" y="2877931"/>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12</a:t>
                      </a:r>
                    </a:p>
                  </a:txBody>
                  <a:tcPr/>
                </a:tc>
                <a:tc>
                  <a:txBody>
                    <a:bodyPr/>
                    <a:lstStyle/>
                    <a:p>
                      <a:pPr algn="ctr"/>
                      <a:r>
                        <a:rPr lang="es-ES_tradnl" dirty="0"/>
                        <a:t>0.3</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43</a:t>
                      </a:r>
                    </a:p>
                  </a:txBody>
                  <a:tcPr/>
                </a:tc>
                <a:tc>
                  <a:txBody>
                    <a:bodyPr/>
                    <a:lstStyle/>
                    <a:p>
                      <a:pPr algn="ctr"/>
                      <a:r>
                        <a:rPr lang="es-ES_tradnl" dirty="0"/>
                        <a:t>12</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10</a:t>
                      </a:r>
                    </a:p>
                  </a:txBody>
                  <a:tcPr/>
                </a:tc>
                <a:tc>
                  <a:txBody>
                    <a:bodyPr/>
                    <a:lstStyle/>
                    <a:p>
                      <a:pPr algn="ctr"/>
                      <a:r>
                        <a:rPr lang="es-ES_tradnl" dirty="0"/>
                        <a:t>93</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5</a:t>
                      </a:r>
                    </a:p>
                  </a:txBody>
                  <a:tcPr/>
                </a:tc>
                <a:extLst>
                  <a:ext uri="{0D108BD9-81ED-4DB2-BD59-A6C34878D82A}">
                    <a16:rowId xmlns:a16="http://schemas.microsoft.com/office/drawing/2014/main" val="698262769"/>
                  </a:ext>
                </a:extLst>
              </a:tr>
            </a:tbl>
          </a:graphicData>
        </a:graphic>
      </p:graphicFrame>
    </p:spTree>
    <p:extLst>
      <p:ext uri="{BB962C8B-B14F-4D97-AF65-F5344CB8AC3E}">
        <p14:creationId xmlns:p14="http://schemas.microsoft.com/office/powerpoint/2010/main" val="1315108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Este algoritmo, arranca </a:t>
            </a:r>
            <a:r>
              <a:rPr lang="es-ES_tradnl" sz="2400" b="1" dirty="0">
                <a:solidFill>
                  <a:schemeClr val="accent6">
                    <a:lumMod val="60000"/>
                    <a:lumOff val="40000"/>
                  </a:schemeClr>
                </a:solidFill>
              </a:rPr>
              <a:t>inicializando las estimaciones </a:t>
            </a:r>
            <a:r>
              <a:rPr lang="es-ES_tradnl" sz="2400" dirty="0"/>
              <a:t>de la tabla, en general, con todos valores iguales a cero: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59</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extLst>
              <p:ext uri="{D42A27DB-BD31-4B8C-83A1-F6EECF244321}">
                <p14:modId xmlns:p14="http://schemas.microsoft.com/office/powerpoint/2010/main" val="1101757243"/>
              </p:ext>
            </p:extLst>
          </p:nvPr>
        </p:nvGraphicFramePr>
        <p:xfrm>
          <a:off x="5612455" y="2877931"/>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Tree>
    <p:extLst>
      <p:ext uri="{BB962C8B-B14F-4D97-AF65-F5344CB8AC3E}">
        <p14:creationId xmlns:p14="http://schemas.microsoft.com/office/powerpoint/2010/main" val="38221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_tradnl" dirty="0"/>
              <a:t>Este teorema es uno de los teoremas más importantes de probabilidad, y uno que hasta el día de hoy genera divisiones en el plano filosófico por su implicancia</a:t>
            </a:r>
          </a:p>
          <a:p>
            <a:pPr marL="0" indent="0">
              <a:buNone/>
            </a:pPr>
            <a:r>
              <a:rPr lang="es-ES_tradnl" dirty="0"/>
              <a:t>Este describe la probabilidad de un evento, basado en conocimiento previo de condiciones que pueden estar relacionados con el evento. </a:t>
            </a:r>
          </a:p>
          <a:p>
            <a:pPr marL="0" indent="0">
              <a:buNone/>
            </a:pPr>
            <a:r>
              <a:rPr lang="es-ES_tradnl" i="1" dirty="0">
                <a:solidFill>
                  <a:schemeClr val="accent1"/>
                </a:solidFill>
              </a:rPr>
              <a:t>Por ejemplo, si se sabe que el riesgo de desarrollar problemas de salud aumenta con la edad, el teorema de Bayes permite evaluar con mayor precisión el riesgo para un individuo de una edad conocida condicionándolo en relación con su edad, en lugar de asumir que el individuo es típico de la población en su conjunto</a:t>
            </a:r>
            <a:r>
              <a:rPr lang="es-ES_tradnl" dirty="0">
                <a:solidFill>
                  <a:schemeClr val="accent1"/>
                </a:solidFill>
              </a:rPr>
              <a:t>.</a:t>
            </a:r>
          </a:p>
          <a:p>
            <a:pPr marL="0" indent="0">
              <a:buNone/>
            </a:pPr>
            <a:endParaRPr lang="es-ES_tradnl" sz="2400" dirty="0"/>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Tree>
    <p:extLst>
      <p:ext uri="{BB962C8B-B14F-4D97-AF65-F5344CB8AC3E}">
        <p14:creationId xmlns:p14="http://schemas.microsoft.com/office/powerpoint/2010/main" val="3834863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𝑗</m:t>
                              </m:r>
                            </m:sub>
                          </m:sSub>
                        </m:e>
                      </m:d>
                      <m:r>
                        <m:rPr>
                          <m:nor/>
                        </m:rPr>
                        <a:rPr lang="en-US" sz="240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𝑗</m:t>
                              </m:r>
                            </m:sub>
                          </m:sSub>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𝑖𝑗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max</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 </m:t>
                                          </m:r>
                                        </m:e>
                                      </m:d>
                                    </m:e>
                                  </m:d>
                                </m:e>
                              </m:fun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𝑗</m:t>
                                  </m:r>
                                </m:sub>
                              </m:sSub>
                            </m:e>
                          </m:d>
                        </m:e>
                      </m:d>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60</a:t>
            </a:fld>
            <a:endParaRPr lang="en-US" dirty="0"/>
          </a:p>
        </p:txBody>
      </p:sp>
    </p:spTree>
    <p:extLst>
      <p:ext uri="{BB962C8B-B14F-4D97-AF65-F5344CB8AC3E}">
        <p14:creationId xmlns:p14="http://schemas.microsoft.com/office/powerpoint/2010/main" val="761189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e>
                      </m:d>
                      <m:r>
                        <m:rPr>
                          <m:nor/>
                        </m:rPr>
                        <a:rPr lang="en-US" sz="240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1</m:t>
                              </m:r>
                            </m:sub>
                          </m:sSub>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11</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max</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e>
                                      </m:d>
                                    </m:e>
                                  </m:d>
                                </m:e>
                              </m:fun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1</m:t>
                                  </m:r>
                                </m:sub>
                              </m:sSub>
                            </m:e>
                          </m:d>
                        </m:e>
                      </m:d>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61</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nvGraphicFramePr>
        <p:xfrm>
          <a:off x="7371347" y="3849093"/>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1.2</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1</a:t>
                      </a:r>
                    </a:p>
                  </a:txBody>
                  <a:tcPr/>
                </a:tc>
                <a:tc>
                  <a:txBody>
                    <a:bodyPr/>
                    <a:lstStyle/>
                    <a:p>
                      <a:pPr algn="ctr"/>
                      <a:r>
                        <a:rPr lang="es-ES_tradnl" dirty="0"/>
                        <a:t>0.3</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
        <p:nvSpPr>
          <p:cNvPr id="8" name="Oval 7">
            <a:extLst>
              <a:ext uri="{FF2B5EF4-FFF2-40B4-BE49-F238E27FC236}">
                <a16:creationId xmlns:a16="http://schemas.microsoft.com/office/drawing/2014/main" id="{326A3ED2-003F-5FC7-CF66-467D4F5BE4C2}"/>
              </a:ext>
            </a:extLst>
          </p:cNvPr>
          <p:cNvSpPr>
            <a:spLocks noChangeAspect="1"/>
          </p:cNvSpPr>
          <p:nvPr/>
        </p:nvSpPr>
        <p:spPr>
          <a:xfrm>
            <a:off x="3551481"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sp>
        <p:nvSpPr>
          <p:cNvPr id="9" name="Oval 8">
            <a:extLst>
              <a:ext uri="{FF2B5EF4-FFF2-40B4-BE49-F238E27FC236}">
                <a16:creationId xmlns:a16="http://schemas.microsoft.com/office/drawing/2014/main" id="{E86841B6-AFE5-99C0-5215-D01F173A8645}"/>
              </a:ext>
            </a:extLst>
          </p:cNvPr>
          <p:cNvSpPr>
            <a:spLocks noChangeAspect="1"/>
          </p:cNvSpPr>
          <p:nvPr/>
        </p:nvSpPr>
        <p:spPr>
          <a:xfrm>
            <a:off x="4965069"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C30ABF62-703B-3E86-38C6-3461CE34C06E}"/>
              </a:ext>
            </a:extLst>
          </p:cNvPr>
          <p:cNvCxnSpPr>
            <a:stCxn id="8" idx="6"/>
            <a:endCxn id="9" idx="2"/>
          </p:cNvCxnSpPr>
          <p:nvPr/>
        </p:nvCxnSpPr>
        <p:spPr>
          <a:xfrm>
            <a:off x="4199481" y="4348721"/>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EC88EC-AAF0-D5A4-C6ED-09BA1509796B}"/>
                  </a:ext>
                </a:extLst>
              </p:cNvPr>
              <p:cNvSpPr txBox="1"/>
              <p:nvPr/>
            </p:nvSpPr>
            <p:spPr>
              <a:xfrm>
                <a:off x="4052083" y="3923550"/>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11</m:t>
                          </m:r>
                        </m:sub>
                      </m:sSub>
                      <m:r>
                        <a:rPr lang="en-US" sz="1800" b="0" i="1" smtClean="0">
                          <a:latin typeface="Cambria Math" panose="02040503050406030204" pitchFamily="18" charset="0"/>
                        </a:rPr>
                        <m:t>=1</m:t>
                      </m:r>
                    </m:oMath>
                  </m:oMathPara>
                </a14:m>
                <a:endParaRPr lang="es-ES_tradnl" dirty="0"/>
              </a:p>
            </p:txBody>
          </p:sp>
        </mc:Choice>
        <mc:Fallback xmlns="">
          <p:sp>
            <p:nvSpPr>
              <p:cNvPr id="11" name="TextBox 10">
                <a:extLst>
                  <a:ext uri="{FF2B5EF4-FFF2-40B4-BE49-F238E27FC236}">
                    <a16:creationId xmlns:a16="http://schemas.microsoft.com/office/drawing/2014/main" id="{ECEC88EC-AAF0-D5A4-C6ED-09BA1509796B}"/>
                  </a:ext>
                </a:extLst>
              </p:cNvPr>
              <p:cNvSpPr txBox="1">
                <a:spLocks noRot="1" noChangeAspect="1" noMove="1" noResize="1" noEditPoints="1" noAdjustHandles="1" noChangeArrowheads="1" noChangeShapeType="1" noTextEdit="1"/>
              </p:cNvSpPr>
              <p:nvPr/>
            </p:nvSpPr>
            <p:spPr>
              <a:xfrm>
                <a:off x="4052083" y="3923550"/>
                <a:ext cx="1021124"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08F6BF-4165-A9BA-D355-9ED6AEB3C523}"/>
                  </a:ext>
                </a:extLst>
              </p:cNvPr>
              <p:cNvSpPr txBox="1"/>
              <p:nvPr/>
            </p:nvSpPr>
            <p:spPr>
              <a:xfrm>
                <a:off x="4199481" y="4359228"/>
                <a:ext cx="737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s-ES_tradnl" dirty="0"/>
              </a:p>
            </p:txBody>
          </p:sp>
        </mc:Choice>
        <mc:Fallback xmlns="">
          <p:sp>
            <p:nvSpPr>
              <p:cNvPr id="14" name="TextBox 13">
                <a:extLst>
                  <a:ext uri="{FF2B5EF4-FFF2-40B4-BE49-F238E27FC236}">
                    <a16:creationId xmlns:a16="http://schemas.microsoft.com/office/drawing/2014/main" id="{6C08F6BF-4165-A9BA-D355-9ED6AEB3C523}"/>
                  </a:ext>
                </a:extLst>
              </p:cNvPr>
              <p:cNvSpPr txBox="1">
                <a:spLocks noRot="1" noChangeAspect="1" noMove="1" noResize="1" noEditPoints="1" noAdjustHandles="1" noChangeArrowheads="1" noChangeShapeType="1" noTextEdit="1"/>
              </p:cNvSpPr>
              <p:nvPr/>
            </p:nvSpPr>
            <p:spPr>
              <a:xfrm>
                <a:off x="4199481" y="4359228"/>
                <a:ext cx="737275"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22693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e>
                      </m:d>
                      <m:r>
                        <m:rPr>
                          <m:nor/>
                        </m:rPr>
                        <a:rPr lang="en-US" sz="240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1</m:t>
                              </m:r>
                            </m:sub>
                          </m:sSub>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11</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max</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e>
                                      </m:d>
                                    </m:e>
                                  </m:d>
                                </m:e>
                              </m:fun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1</m:t>
                                  </m:r>
                                </m:sub>
                              </m:sSub>
                            </m:e>
                          </m:d>
                        </m:e>
                      </m:d>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62</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extLst>
              <p:ext uri="{D42A27DB-BD31-4B8C-83A1-F6EECF244321}">
                <p14:modId xmlns:p14="http://schemas.microsoft.com/office/powerpoint/2010/main" val="129606886"/>
              </p:ext>
            </p:extLst>
          </p:nvPr>
        </p:nvGraphicFramePr>
        <p:xfrm>
          <a:off x="7371347" y="3849093"/>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1.2</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1</a:t>
                      </a:r>
                    </a:p>
                  </a:txBody>
                  <a:tcPr/>
                </a:tc>
                <a:tc>
                  <a:txBody>
                    <a:bodyPr/>
                    <a:lstStyle/>
                    <a:p>
                      <a:pPr algn="ctr"/>
                      <a:r>
                        <a:rPr lang="es-ES_tradnl" dirty="0"/>
                        <a:t>0.3</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
        <p:nvSpPr>
          <p:cNvPr id="8" name="Oval 7">
            <a:extLst>
              <a:ext uri="{FF2B5EF4-FFF2-40B4-BE49-F238E27FC236}">
                <a16:creationId xmlns:a16="http://schemas.microsoft.com/office/drawing/2014/main" id="{326A3ED2-003F-5FC7-CF66-467D4F5BE4C2}"/>
              </a:ext>
            </a:extLst>
          </p:cNvPr>
          <p:cNvSpPr>
            <a:spLocks noChangeAspect="1"/>
          </p:cNvSpPr>
          <p:nvPr/>
        </p:nvSpPr>
        <p:spPr>
          <a:xfrm>
            <a:off x="3551481"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sp>
        <p:nvSpPr>
          <p:cNvPr id="9" name="Oval 8">
            <a:extLst>
              <a:ext uri="{FF2B5EF4-FFF2-40B4-BE49-F238E27FC236}">
                <a16:creationId xmlns:a16="http://schemas.microsoft.com/office/drawing/2014/main" id="{E86841B6-AFE5-99C0-5215-D01F173A8645}"/>
              </a:ext>
            </a:extLst>
          </p:cNvPr>
          <p:cNvSpPr>
            <a:spLocks noChangeAspect="1"/>
          </p:cNvSpPr>
          <p:nvPr/>
        </p:nvSpPr>
        <p:spPr>
          <a:xfrm>
            <a:off x="4965069"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C30ABF62-703B-3E86-38C6-3461CE34C06E}"/>
              </a:ext>
            </a:extLst>
          </p:cNvPr>
          <p:cNvCxnSpPr>
            <a:stCxn id="8" idx="6"/>
            <a:endCxn id="9" idx="2"/>
          </p:cNvCxnSpPr>
          <p:nvPr/>
        </p:nvCxnSpPr>
        <p:spPr>
          <a:xfrm>
            <a:off x="4199481" y="4348721"/>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EC88EC-AAF0-D5A4-C6ED-09BA1509796B}"/>
                  </a:ext>
                </a:extLst>
              </p:cNvPr>
              <p:cNvSpPr txBox="1"/>
              <p:nvPr/>
            </p:nvSpPr>
            <p:spPr>
              <a:xfrm>
                <a:off x="4052083" y="3923550"/>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11</m:t>
                          </m:r>
                        </m:sub>
                      </m:sSub>
                      <m:r>
                        <a:rPr lang="en-US" sz="1800" b="0" i="1" smtClean="0">
                          <a:latin typeface="Cambria Math" panose="02040503050406030204" pitchFamily="18" charset="0"/>
                        </a:rPr>
                        <m:t>=1</m:t>
                      </m:r>
                    </m:oMath>
                  </m:oMathPara>
                </a14:m>
                <a:endParaRPr lang="es-ES_tradnl" dirty="0"/>
              </a:p>
            </p:txBody>
          </p:sp>
        </mc:Choice>
        <mc:Fallback xmlns="">
          <p:sp>
            <p:nvSpPr>
              <p:cNvPr id="11" name="TextBox 10">
                <a:extLst>
                  <a:ext uri="{FF2B5EF4-FFF2-40B4-BE49-F238E27FC236}">
                    <a16:creationId xmlns:a16="http://schemas.microsoft.com/office/drawing/2014/main" id="{ECEC88EC-AAF0-D5A4-C6ED-09BA1509796B}"/>
                  </a:ext>
                </a:extLst>
              </p:cNvPr>
              <p:cNvSpPr txBox="1">
                <a:spLocks noRot="1" noChangeAspect="1" noMove="1" noResize="1" noEditPoints="1" noAdjustHandles="1" noChangeArrowheads="1" noChangeShapeType="1" noTextEdit="1"/>
              </p:cNvSpPr>
              <p:nvPr/>
            </p:nvSpPr>
            <p:spPr>
              <a:xfrm>
                <a:off x="4052083" y="3923550"/>
                <a:ext cx="1021124" cy="369332"/>
              </a:xfrm>
              <a:prstGeom prst="rect">
                <a:avLst/>
              </a:prstGeom>
              <a:blipFill>
                <a:blip r:embed="rId5"/>
                <a:stretch>
                  <a:fillRect/>
                </a:stretch>
              </a:blipFill>
            </p:spPr>
            <p:txBody>
              <a:bodyPr/>
              <a:lstStyle/>
              <a:p>
                <a:r>
                  <a:rPr lang="es-ES_tradnl">
                    <a:noFill/>
                  </a:rPr>
                  <a:t> </a:t>
                </a:r>
              </a:p>
            </p:txBody>
          </p:sp>
        </mc:Fallback>
      </mc:AlternateContent>
      <p:cxnSp>
        <p:nvCxnSpPr>
          <p:cNvPr id="12" name="Straight Connector 11">
            <a:extLst>
              <a:ext uri="{FF2B5EF4-FFF2-40B4-BE49-F238E27FC236}">
                <a16:creationId xmlns:a16="http://schemas.microsoft.com/office/drawing/2014/main" id="{CAC5A322-6F03-19B2-D1CB-14E7BA96E62F}"/>
              </a:ext>
            </a:extLst>
          </p:cNvPr>
          <p:cNvCxnSpPr>
            <a:cxnSpLocks/>
          </p:cNvCxnSpPr>
          <p:nvPr/>
        </p:nvCxnSpPr>
        <p:spPr>
          <a:xfrm flipH="1">
            <a:off x="2100857" y="3086172"/>
            <a:ext cx="987248" cy="1344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E91176-20E1-735E-C6F0-3222F40BC860}"/>
              </a:ext>
            </a:extLst>
          </p:cNvPr>
          <p:cNvCxnSpPr>
            <a:cxnSpLocks/>
          </p:cNvCxnSpPr>
          <p:nvPr/>
        </p:nvCxnSpPr>
        <p:spPr>
          <a:xfrm>
            <a:off x="2662989" y="3176337"/>
            <a:ext cx="5197643" cy="117238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08F6BF-4165-A9BA-D355-9ED6AEB3C523}"/>
                  </a:ext>
                </a:extLst>
              </p:cNvPr>
              <p:cNvSpPr txBox="1"/>
              <p:nvPr/>
            </p:nvSpPr>
            <p:spPr>
              <a:xfrm>
                <a:off x="4199481" y="4359228"/>
                <a:ext cx="737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s-ES_tradnl" dirty="0"/>
              </a:p>
            </p:txBody>
          </p:sp>
        </mc:Choice>
        <mc:Fallback xmlns="">
          <p:sp>
            <p:nvSpPr>
              <p:cNvPr id="14" name="TextBox 13">
                <a:extLst>
                  <a:ext uri="{FF2B5EF4-FFF2-40B4-BE49-F238E27FC236}">
                    <a16:creationId xmlns:a16="http://schemas.microsoft.com/office/drawing/2014/main" id="{6C08F6BF-4165-A9BA-D355-9ED6AEB3C523}"/>
                  </a:ext>
                </a:extLst>
              </p:cNvPr>
              <p:cNvSpPr txBox="1">
                <a:spLocks noRot="1" noChangeAspect="1" noMove="1" noResize="1" noEditPoints="1" noAdjustHandles="1" noChangeArrowheads="1" noChangeShapeType="1" noTextEdit="1"/>
              </p:cNvSpPr>
              <p:nvPr/>
            </p:nvSpPr>
            <p:spPr>
              <a:xfrm>
                <a:off x="4199481" y="4359228"/>
                <a:ext cx="737275" cy="369332"/>
              </a:xfrm>
              <a:prstGeom prst="rect">
                <a:avLst/>
              </a:prstGeom>
              <a:blipFill>
                <a:blip r:embed="rId6"/>
                <a:stretch>
                  <a:fillRect/>
                </a:stretch>
              </a:blipFill>
            </p:spPr>
            <p:txBody>
              <a:bodyPr/>
              <a:lstStyle/>
              <a:p>
                <a:r>
                  <a:rPr lang="es-ES_tradnl">
                    <a:noFill/>
                  </a:rPr>
                  <a:t> </a:t>
                </a:r>
              </a:p>
            </p:txBody>
          </p:sp>
        </mc:Fallback>
      </mc:AlternateContent>
      <p:sp>
        <p:nvSpPr>
          <p:cNvPr id="15" name="Oval 14">
            <a:extLst>
              <a:ext uri="{FF2B5EF4-FFF2-40B4-BE49-F238E27FC236}">
                <a16:creationId xmlns:a16="http://schemas.microsoft.com/office/drawing/2014/main" id="{4768BABF-45B6-169E-0E0E-7C6A57C73C2C}"/>
              </a:ext>
            </a:extLst>
          </p:cNvPr>
          <p:cNvSpPr/>
          <p:nvPr/>
        </p:nvSpPr>
        <p:spPr>
          <a:xfrm>
            <a:off x="7924800" y="4170947"/>
            <a:ext cx="433137" cy="433137"/>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8" name="Straight Connector 17">
            <a:extLst>
              <a:ext uri="{FF2B5EF4-FFF2-40B4-BE49-F238E27FC236}">
                <a16:creationId xmlns:a16="http://schemas.microsoft.com/office/drawing/2014/main" id="{E86DB81F-7383-0051-47B7-6D922086CDF0}"/>
              </a:ext>
            </a:extLst>
          </p:cNvPr>
          <p:cNvCxnSpPr>
            <a:cxnSpLocks/>
          </p:cNvCxnSpPr>
          <p:nvPr/>
        </p:nvCxnSpPr>
        <p:spPr>
          <a:xfrm flipH="1">
            <a:off x="6536499" y="3086172"/>
            <a:ext cx="1701122"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C3189A-8FC0-2442-C3AB-B75AD812B8DD}"/>
              </a:ext>
            </a:extLst>
          </p:cNvPr>
          <p:cNvSpPr/>
          <p:nvPr/>
        </p:nvSpPr>
        <p:spPr>
          <a:xfrm>
            <a:off x="7371347" y="4575232"/>
            <a:ext cx="1524000" cy="433137"/>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1" name="Straight Arrow Connector 20">
            <a:extLst>
              <a:ext uri="{FF2B5EF4-FFF2-40B4-BE49-F238E27FC236}">
                <a16:creationId xmlns:a16="http://schemas.microsoft.com/office/drawing/2014/main" id="{E88BEF50-961B-DFA5-6F55-B06D3B8880FF}"/>
              </a:ext>
            </a:extLst>
          </p:cNvPr>
          <p:cNvCxnSpPr>
            <a:cxnSpLocks/>
          </p:cNvCxnSpPr>
          <p:nvPr/>
        </p:nvCxnSpPr>
        <p:spPr>
          <a:xfrm>
            <a:off x="7387060" y="3183242"/>
            <a:ext cx="311267" cy="136065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214F0A-8AE2-2548-2449-1C69B5FB8294}"/>
              </a:ext>
            </a:extLst>
          </p:cNvPr>
          <p:cNvCxnSpPr>
            <a:cxnSpLocks/>
          </p:cNvCxnSpPr>
          <p:nvPr/>
        </p:nvCxnSpPr>
        <p:spPr>
          <a:xfrm flipH="1">
            <a:off x="5549909" y="3086172"/>
            <a:ext cx="37764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217D7C-F782-F9D6-6EBD-AB1764953A15}"/>
              </a:ext>
            </a:extLst>
          </p:cNvPr>
          <p:cNvCxnSpPr>
            <a:cxnSpLocks/>
          </p:cNvCxnSpPr>
          <p:nvPr/>
        </p:nvCxnSpPr>
        <p:spPr>
          <a:xfrm flipH="1">
            <a:off x="4696199" y="3214580"/>
            <a:ext cx="1034458" cy="7089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384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e>
                      </m:d>
                      <m:r>
                        <m:rPr>
                          <m:nor/>
                        </m:rPr>
                        <a:rPr lang="en-US" sz="2400">
                          <a:latin typeface="Cambria Math" panose="02040503050406030204" pitchFamily="18" charset="0"/>
                          <a:ea typeface="Cambria Math" panose="02040503050406030204" pitchFamily="18" charset="0"/>
                        </a:rPr>
                        <m:t> =</m:t>
                      </m:r>
                      <m:r>
                        <a:rPr lang="en-US" sz="2400" b="0" i="1" smtClean="0">
                          <a:solidFill>
                            <a:srgbClr val="C00000"/>
                          </a:solidFill>
                          <a:latin typeface="Cambria Math" panose="02040503050406030204" pitchFamily="18" charset="0"/>
                          <a:ea typeface="Cambria Math" panose="02040503050406030204" pitchFamily="18" charset="0"/>
                        </a:rPr>
                        <m:t>1.2</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0.1</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smtClean="0">
                                  <a:solidFill>
                                    <a:schemeClr val="accent1"/>
                                  </a:solidFill>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0.9 ∗ </m:t>
                              </m:r>
                              <m:r>
                                <a:rPr lang="en-US" sz="2400" b="0" i="1" smtClean="0">
                                  <a:solidFill>
                                    <a:srgbClr val="FFC000"/>
                                  </a:solidFill>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a:rPr lang="en-US" sz="2400" i="1" smtClean="0">
                              <a:solidFill>
                                <a:srgbClr val="C00000"/>
                              </a:solidFill>
                              <a:latin typeface="Cambria Math" panose="02040503050406030204" pitchFamily="18" charset="0"/>
                              <a:ea typeface="Cambria Math" panose="02040503050406030204" pitchFamily="18" charset="0"/>
                            </a:rPr>
                            <m:t>1.2</m:t>
                          </m:r>
                        </m:e>
                      </m:d>
                      <m:r>
                        <a:rPr lang="en-US" sz="2400" b="0" i="1" smtClean="0">
                          <a:latin typeface="Cambria Math" panose="02040503050406030204" pitchFamily="18" charset="0"/>
                          <a:ea typeface="Cambria Math" panose="02040503050406030204" pitchFamily="18" charset="0"/>
                        </a:rPr>
                        <m:t>=</m:t>
                      </m:r>
                      <m:r>
                        <a:rPr lang="en-US" sz="2400" b="0" i="1" smtClean="0">
                          <a:solidFill>
                            <a:srgbClr val="FF00FF"/>
                          </a:solidFill>
                          <a:latin typeface="Cambria Math" panose="02040503050406030204" pitchFamily="18" charset="0"/>
                          <a:ea typeface="Cambria Math" panose="02040503050406030204" pitchFamily="18" charset="0"/>
                        </a:rPr>
                        <m:t>1.27</m:t>
                      </m:r>
                      <m:r>
                        <a:rPr lang="en-US" sz="2400" b="0" i="1" smtClean="0">
                          <a:latin typeface="Cambria Math" panose="02040503050406030204" pitchFamily="18" charset="0"/>
                          <a:ea typeface="Cambria Math" panose="02040503050406030204" pitchFamily="18" charset="0"/>
                        </a:rPr>
                        <m:t> </m:t>
                      </m:r>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63</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nvGraphicFramePr>
        <p:xfrm>
          <a:off x="7371347" y="3849093"/>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1.2</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1</a:t>
                      </a:r>
                    </a:p>
                  </a:txBody>
                  <a:tcPr/>
                </a:tc>
                <a:tc>
                  <a:txBody>
                    <a:bodyPr/>
                    <a:lstStyle/>
                    <a:p>
                      <a:pPr algn="ctr"/>
                      <a:r>
                        <a:rPr lang="es-ES_tradnl" dirty="0"/>
                        <a:t>0.3</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
        <p:nvSpPr>
          <p:cNvPr id="8" name="Oval 7">
            <a:extLst>
              <a:ext uri="{FF2B5EF4-FFF2-40B4-BE49-F238E27FC236}">
                <a16:creationId xmlns:a16="http://schemas.microsoft.com/office/drawing/2014/main" id="{326A3ED2-003F-5FC7-CF66-467D4F5BE4C2}"/>
              </a:ext>
            </a:extLst>
          </p:cNvPr>
          <p:cNvSpPr>
            <a:spLocks noChangeAspect="1"/>
          </p:cNvSpPr>
          <p:nvPr/>
        </p:nvSpPr>
        <p:spPr>
          <a:xfrm>
            <a:off x="3551481"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sp>
        <p:nvSpPr>
          <p:cNvPr id="9" name="Oval 8">
            <a:extLst>
              <a:ext uri="{FF2B5EF4-FFF2-40B4-BE49-F238E27FC236}">
                <a16:creationId xmlns:a16="http://schemas.microsoft.com/office/drawing/2014/main" id="{E86841B6-AFE5-99C0-5215-D01F173A8645}"/>
              </a:ext>
            </a:extLst>
          </p:cNvPr>
          <p:cNvSpPr>
            <a:spLocks noChangeAspect="1"/>
          </p:cNvSpPr>
          <p:nvPr/>
        </p:nvSpPr>
        <p:spPr>
          <a:xfrm>
            <a:off x="4965069"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C30ABF62-703B-3E86-38C6-3461CE34C06E}"/>
              </a:ext>
            </a:extLst>
          </p:cNvPr>
          <p:cNvCxnSpPr>
            <a:stCxn id="8" idx="6"/>
            <a:endCxn id="9" idx="2"/>
          </p:cNvCxnSpPr>
          <p:nvPr/>
        </p:nvCxnSpPr>
        <p:spPr>
          <a:xfrm>
            <a:off x="4199481" y="4348721"/>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EC88EC-AAF0-D5A4-C6ED-09BA1509796B}"/>
                  </a:ext>
                </a:extLst>
              </p:cNvPr>
              <p:cNvSpPr txBox="1"/>
              <p:nvPr/>
            </p:nvSpPr>
            <p:spPr>
              <a:xfrm>
                <a:off x="4052083" y="3923550"/>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11</m:t>
                          </m:r>
                        </m:sub>
                      </m:sSub>
                      <m:r>
                        <a:rPr lang="en-US" sz="1800" b="0" i="1" smtClean="0">
                          <a:latin typeface="Cambria Math" panose="02040503050406030204" pitchFamily="18" charset="0"/>
                        </a:rPr>
                        <m:t>=1</m:t>
                      </m:r>
                    </m:oMath>
                  </m:oMathPara>
                </a14:m>
                <a:endParaRPr lang="es-ES_tradnl" dirty="0"/>
              </a:p>
            </p:txBody>
          </p:sp>
        </mc:Choice>
        <mc:Fallback xmlns="">
          <p:sp>
            <p:nvSpPr>
              <p:cNvPr id="11" name="TextBox 10">
                <a:extLst>
                  <a:ext uri="{FF2B5EF4-FFF2-40B4-BE49-F238E27FC236}">
                    <a16:creationId xmlns:a16="http://schemas.microsoft.com/office/drawing/2014/main" id="{ECEC88EC-AAF0-D5A4-C6ED-09BA1509796B}"/>
                  </a:ext>
                </a:extLst>
              </p:cNvPr>
              <p:cNvSpPr txBox="1">
                <a:spLocks noRot="1" noChangeAspect="1" noMove="1" noResize="1" noEditPoints="1" noAdjustHandles="1" noChangeArrowheads="1" noChangeShapeType="1" noTextEdit="1"/>
              </p:cNvSpPr>
              <p:nvPr/>
            </p:nvSpPr>
            <p:spPr>
              <a:xfrm>
                <a:off x="4052083" y="3923550"/>
                <a:ext cx="1021124"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08F6BF-4165-A9BA-D355-9ED6AEB3C523}"/>
                  </a:ext>
                </a:extLst>
              </p:cNvPr>
              <p:cNvSpPr txBox="1"/>
              <p:nvPr/>
            </p:nvSpPr>
            <p:spPr>
              <a:xfrm>
                <a:off x="4199481" y="4359228"/>
                <a:ext cx="737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s-ES_tradnl" dirty="0"/>
              </a:p>
            </p:txBody>
          </p:sp>
        </mc:Choice>
        <mc:Fallback xmlns="">
          <p:sp>
            <p:nvSpPr>
              <p:cNvPr id="14" name="TextBox 13">
                <a:extLst>
                  <a:ext uri="{FF2B5EF4-FFF2-40B4-BE49-F238E27FC236}">
                    <a16:creationId xmlns:a16="http://schemas.microsoft.com/office/drawing/2014/main" id="{6C08F6BF-4165-A9BA-D355-9ED6AEB3C523}"/>
                  </a:ext>
                </a:extLst>
              </p:cNvPr>
              <p:cNvSpPr txBox="1">
                <a:spLocks noRot="1" noChangeAspect="1" noMove="1" noResize="1" noEditPoints="1" noAdjustHandles="1" noChangeArrowheads="1" noChangeShapeType="1" noTextEdit="1"/>
              </p:cNvSpPr>
              <p:nvPr/>
            </p:nvSpPr>
            <p:spPr>
              <a:xfrm>
                <a:off x="4199481" y="4359228"/>
                <a:ext cx="737275"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65180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explora, en un paso, recibe una recompensa y actualiza la tabla usando aprendizaje de DT con una pequeña variación:</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e>
                      </m:d>
                      <m:r>
                        <m:rPr>
                          <m:nor/>
                        </m:rPr>
                        <a:rPr lang="en-US" sz="2400">
                          <a:latin typeface="Cambria Math" panose="02040503050406030204" pitchFamily="18" charset="0"/>
                          <a:ea typeface="Cambria Math" panose="02040503050406030204" pitchFamily="18" charset="0"/>
                        </a:rPr>
                        <m:t> =</m:t>
                      </m:r>
                      <m:r>
                        <a:rPr lang="en-US" sz="2400" b="0" i="1" smtClean="0">
                          <a:solidFill>
                            <a:srgbClr val="C00000"/>
                          </a:solidFill>
                          <a:latin typeface="Cambria Math" panose="02040503050406030204" pitchFamily="18" charset="0"/>
                          <a:ea typeface="Cambria Math" panose="02040503050406030204" pitchFamily="18" charset="0"/>
                        </a:rPr>
                        <m:t>1.2</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0.1</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smtClean="0">
                                  <a:solidFill>
                                    <a:schemeClr val="accent1"/>
                                  </a:solidFill>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0.9 ∗ </m:t>
                              </m:r>
                              <m:r>
                                <a:rPr lang="en-US" sz="2400" b="0" i="1" smtClean="0">
                                  <a:solidFill>
                                    <a:srgbClr val="FFC000"/>
                                  </a:solidFill>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a:rPr lang="en-US" sz="2400" i="1" smtClean="0">
                              <a:solidFill>
                                <a:srgbClr val="C00000"/>
                              </a:solidFill>
                              <a:latin typeface="Cambria Math" panose="02040503050406030204" pitchFamily="18" charset="0"/>
                              <a:ea typeface="Cambria Math" panose="02040503050406030204" pitchFamily="18" charset="0"/>
                            </a:rPr>
                            <m:t>1.2</m:t>
                          </m:r>
                        </m:e>
                      </m:d>
                      <m:r>
                        <a:rPr lang="en-US" sz="2400" b="0" i="1" smtClean="0">
                          <a:latin typeface="Cambria Math" panose="02040503050406030204" pitchFamily="18" charset="0"/>
                          <a:ea typeface="Cambria Math" panose="02040503050406030204" pitchFamily="18" charset="0"/>
                        </a:rPr>
                        <m:t>=</m:t>
                      </m:r>
                      <m:r>
                        <a:rPr lang="en-US" sz="2400" b="0" i="1" smtClean="0">
                          <a:solidFill>
                            <a:srgbClr val="FF00FF"/>
                          </a:solidFill>
                          <a:latin typeface="Cambria Math" panose="02040503050406030204" pitchFamily="18" charset="0"/>
                          <a:ea typeface="Cambria Math" panose="02040503050406030204" pitchFamily="18" charset="0"/>
                        </a:rPr>
                        <m:t>1.27</m:t>
                      </m:r>
                      <m:r>
                        <a:rPr lang="en-US" sz="2400" b="0" i="1" smtClean="0">
                          <a:latin typeface="Cambria Math" panose="02040503050406030204" pitchFamily="18" charset="0"/>
                          <a:ea typeface="Cambria Math" panose="02040503050406030204" pitchFamily="18" charset="0"/>
                        </a:rPr>
                        <m:t> </m:t>
                      </m:r>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r="-154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64</a:t>
            </a:fld>
            <a:endParaRPr lang="en-US" dirty="0"/>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extLst>
              <p:ext uri="{D42A27DB-BD31-4B8C-83A1-F6EECF244321}">
                <p14:modId xmlns:p14="http://schemas.microsoft.com/office/powerpoint/2010/main" val="37352236"/>
              </p:ext>
            </p:extLst>
          </p:nvPr>
        </p:nvGraphicFramePr>
        <p:xfrm>
          <a:off x="7371347" y="3849093"/>
          <a:ext cx="1524000" cy="1854200"/>
        </p:xfrm>
        <a:graphic>
          <a:graphicData uri="http://schemas.openxmlformats.org/drawingml/2006/table">
            <a:tbl>
              <a:tblPr firstRow="1" bandRow="1">
                <a:tableStyleId>{F5AB1C69-6EDB-4FF4-983F-18BD219EF322}</a:tableStyleId>
              </a:tblPr>
              <a:tblGrid>
                <a:gridCol w="401053">
                  <a:extLst>
                    <a:ext uri="{9D8B030D-6E8A-4147-A177-3AD203B41FA5}">
                      <a16:colId xmlns:a16="http://schemas.microsoft.com/office/drawing/2014/main" val="1374007146"/>
                    </a:ext>
                  </a:extLst>
                </a:gridCol>
                <a:gridCol w="614947">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solidFill>
                            <a:srgbClr val="FF00FF"/>
                          </a:solidFill>
                        </a:rPr>
                        <a:t>1.27</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1</a:t>
                      </a:r>
                    </a:p>
                  </a:txBody>
                  <a:tcPr/>
                </a:tc>
                <a:tc>
                  <a:txBody>
                    <a:bodyPr/>
                    <a:lstStyle/>
                    <a:p>
                      <a:pPr algn="ctr"/>
                      <a:r>
                        <a:rPr lang="es-ES_tradnl" dirty="0"/>
                        <a:t>0.3</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
        <p:nvSpPr>
          <p:cNvPr id="8" name="Oval 7">
            <a:extLst>
              <a:ext uri="{FF2B5EF4-FFF2-40B4-BE49-F238E27FC236}">
                <a16:creationId xmlns:a16="http://schemas.microsoft.com/office/drawing/2014/main" id="{326A3ED2-003F-5FC7-CF66-467D4F5BE4C2}"/>
              </a:ext>
            </a:extLst>
          </p:cNvPr>
          <p:cNvSpPr>
            <a:spLocks noChangeAspect="1"/>
          </p:cNvSpPr>
          <p:nvPr/>
        </p:nvSpPr>
        <p:spPr>
          <a:xfrm>
            <a:off x="3551481"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sp>
        <p:nvSpPr>
          <p:cNvPr id="9" name="Oval 8">
            <a:extLst>
              <a:ext uri="{FF2B5EF4-FFF2-40B4-BE49-F238E27FC236}">
                <a16:creationId xmlns:a16="http://schemas.microsoft.com/office/drawing/2014/main" id="{E86841B6-AFE5-99C0-5215-D01F173A8645}"/>
              </a:ext>
            </a:extLst>
          </p:cNvPr>
          <p:cNvSpPr>
            <a:spLocks noChangeAspect="1"/>
          </p:cNvSpPr>
          <p:nvPr/>
        </p:nvSpPr>
        <p:spPr>
          <a:xfrm>
            <a:off x="4965069" y="4024721"/>
            <a:ext cx="648000" cy="648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C30ABF62-703B-3E86-38C6-3461CE34C06E}"/>
              </a:ext>
            </a:extLst>
          </p:cNvPr>
          <p:cNvCxnSpPr>
            <a:stCxn id="8" idx="6"/>
            <a:endCxn id="9" idx="2"/>
          </p:cNvCxnSpPr>
          <p:nvPr/>
        </p:nvCxnSpPr>
        <p:spPr>
          <a:xfrm>
            <a:off x="4199481" y="4348721"/>
            <a:ext cx="76558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EC88EC-AAF0-D5A4-C6ED-09BA1509796B}"/>
                  </a:ext>
                </a:extLst>
              </p:cNvPr>
              <p:cNvSpPr txBox="1"/>
              <p:nvPr/>
            </p:nvSpPr>
            <p:spPr>
              <a:xfrm>
                <a:off x="4052083" y="3923550"/>
                <a:ext cx="10211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s-ES_tradnl" sz="1800" b="0" i="1" smtClean="0">
                              <a:latin typeface="Cambria Math" panose="02040503050406030204" pitchFamily="18" charset="0"/>
                            </a:rPr>
                            <m:t>𝑟</m:t>
                          </m:r>
                        </m:e>
                        <m:sub>
                          <m:r>
                            <a:rPr lang="en-US" sz="1800" b="0" i="1" smtClean="0">
                              <a:latin typeface="Cambria Math" panose="02040503050406030204" pitchFamily="18" charset="0"/>
                            </a:rPr>
                            <m:t>11</m:t>
                          </m:r>
                        </m:sub>
                      </m:sSub>
                      <m:r>
                        <a:rPr lang="en-US" sz="1800" b="0" i="1" smtClean="0">
                          <a:latin typeface="Cambria Math" panose="02040503050406030204" pitchFamily="18" charset="0"/>
                        </a:rPr>
                        <m:t>=1</m:t>
                      </m:r>
                    </m:oMath>
                  </m:oMathPara>
                </a14:m>
                <a:endParaRPr lang="es-ES_tradnl" dirty="0"/>
              </a:p>
            </p:txBody>
          </p:sp>
        </mc:Choice>
        <mc:Fallback xmlns="">
          <p:sp>
            <p:nvSpPr>
              <p:cNvPr id="11" name="TextBox 10">
                <a:extLst>
                  <a:ext uri="{FF2B5EF4-FFF2-40B4-BE49-F238E27FC236}">
                    <a16:creationId xmlns:a16="http://schemas.microsoft.com/office/drawing/2014/main" id="{ECEC88EC-AAF0-D5A4-C6ED-09BA1509796B}"/>
                  </a:ext>
                </a:extLst>
              </p:cNvPr>
              <p:cNvSpPr txBox="1">
                <a:spLocks noRot="1" noChangeAspect="1" noMove="1" noResize="1" noEditPoints="1" noAdjustHandles="1" noChangeArrowheads="1" noChangeShapeType="1" noTextEdit="1"/>
              </p:cNvSpPr>
              <p:nvPr/>
            </p:nvSpPr>
            <p:spPr>
              <a:xfrm>
                <a:off x="4052083" y="3923550"/>
                <a:ext cx="1021124"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08F6BF-4165-A9BA-D355-9ED6AEB3C523}"/>
                  </a:ext>
                </a:extLst>
              </p:cNvPr>
              <p:cNvSpPr txBox="1"/>
              <p:nvPr/>
            </p:nvSpPr>
            <p:spPr>
              <a:xfrm>
                <a:off x="4199481" y="4359228"/>
                <a:ext cx="737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s-ES_tradnl" dirty="0"/>
              </a:p>
            </p:txBody>
          </p:sp>
        </mc:Choice>
        <mc:Fallback xmlns="">
          <p:sp>
            <p:nvSpPr>
              <p:cNvPr id="14" name="TextBox 13">
                <a:extLst>
                  <a:ext uri="{FF2B5EF4-FFF2-40B4-BE49-F238E27FC236}">
                    <a16:creationId xmlns:a16="http://schemas.microsoft.com/office/drawing/2014/main" id="{6C08F6BF-4165-A9BA-D355-9ED6AEB3C523}"/>
                  </a:ext>
                </a:extLst>
              </p:cNvPr>
              <p:cNvSpPr txBox="1">
                <a:spLocks noRot="1" noChangeAspect="1" noMove="1" noResize="1" noEditPoints="1" noAdjustHandles="1" noChangeArrowheads="1" noChangeShapeType="1" noTextEdit="1"/>
              </p:cNvSpPr>
              <p:nvPr/>
            </p:nvSpPr>
            <p:spPr>
              <a:xfrm>
                <a:off x="4199481" y="4359228"/>
                <a:ext cx="737275"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556750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Ahora, nos queda la pregunta de cómo hace el agente para tomar una decisión. El agente necesita encontrar el equilibrio adecuado entre </a:t>
            </a:r>
            <a:r>
              <a:rPr lang="es-ES_tradnl" b="1" dirty="0">
                <a:solidFill>
                  <a:schemeClr val="accent6"/>
                </a:solidFill>
              </a:rPr>
              <a:t>Exploración</a:t>
            </a:r>
            <a:r>
              <a:rPr lang="es-ES_tradnl" dirty="0"/>
              <a:t> y </a:t>
            </a:r>
            <a:r>
              <a:rPr lang="es-ES_tradnl" b="1" dirty="0">
                <a:solidFill>
                  <a:schemeClr val="accent3"/>
                </a:solidFill>
              </a:rPr>
              <a:t>Explotación</a:t>
            </a:r>
            <a:r>
              <a:rPr lang="es-ES_tradnl" dirty="0"/>
              <a:t>, para tomar una acción.</a:t>
            </a:r>
          </a:p>
          <a:p>
            <a:pPr marL="0" indent="0">
              <a:buNone/>
            </a:pPr>
            <a:r>
              <a:rPr lang="es-ES_tradnl" b="1" dirty="0">
                <a:solidFill>
                  <a:schemeClr val="accent6"/>
                </a:solidFill>
              </a:rPr>
              <a:t>Exploración</a:t>
            </a:r>
            <a:r>
              <a:rPr lang="es-ES_tradnl" dirty="0"/>
              <a:t>: cuando se comienza a aprender, no se tiene idea de qué acciones son </a:t>
            </a:r>
            <a:r>
              <a:rPr lang="es-ES_tradnl" i="1" dirty="0">
                <a:solidFill>
                  <a:srgbClr val="00B050"/>
                </a:solidFill>
              </a:rPr>
              <a:t>buenas</a:t>
            </a:r>
            <a:r>
              <a:rPr lang="es-ES_tradnl" dirty="0"/>
              <a:t> y cuáles son </a:t>
            </a:r>
            <a:r>
              <a:rPr lang="es-ES_tradnl" i="1" dirty="0">
                <a:solidFill>
                  <a:srgbClr val="C00000"/>
                </a:solidFill>
              </a:rPr>
              <a:t>malas</a:t>
            </a:r>
            <a:r>
              <a:rPr lang="es-ES_tradnl" dirty="0"/>
              <a:t>. Entonces se pasa por un proceso de descubrimiento en el que se prueba diferentes acciones al azar y se observa las recompensas.</a:t>
            </a:r>
          </a:p>
          <a:p>
            <a:pPr marL="0" indent="0">
              <a:buNone/>
            </a:pPr>
            <a:endParaRPr lang="es-ES_tradnl" sz="2400" b="1" dirty="0">
              <a:solidFill>
                <a:schemeClr val="accent4">
                  <a:lumMod val="75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65</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sp>
        <p:nvSpPr>
          <p:cNvPr id="10" name="Oval 9">
            <a:extLst>
              <a:ext uri="{FF2B5EF4-FFF2-40B4-BE49-F238E27FC236}">
                <a16:creationId xmlns:a16="http://schemas.microsoft.com/office/drawing/2014/main" id="{82E6EBB9-2978-B49C-426B-5F736B8A6A75}"/>
              </a:ext>
            </a:extLst>
          </p:cNvPr>
          <p:cNvSpPr/>
          <p:nvPr/>
        </p:nvSpPr>
        <p:spPr>
          <a:xfrm>
            <a:off x="6035770" y="386329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1" name="Oval 10">
            <a:extLst>
              <a:ext uri="{FF2B5EF4-FFF2-40B4-BE49-F238E27FC236}">
                <a16:creationId xmlns:a16="http://schemas.microsoft.com/office/drawing/2014/main" id="{79012257-3ED5-3341-8187-BF41161F3636}"/>
              </a:ext>
            </a:extLst>
          </p:cNvPr>
          <p:cNvSpPr/>
          <p:nvPr/>
        </p:nvSpPr>
        <p:spPr>
          <a:xfrm>
            <a:off x="5255110"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p>
        </p:txBody>
      </p:sp>
      <p:sp>
        <p:nvSpPr>
          <p:cNvPr id="12" name="Oval 11">
            <a:extLst>
              <a:ext uri="{FF2B5EF4-FFF2-40B4-BE49-F238E27FC236}">
                <a16:creationId xmlns:a16="http://schemas.microsoft.com/office/drawing/2014/main" id="{91BC033D-426D-B16C-E439-207C89CA5D07}"/>
              </a:ext>
            </a:extLst>
          </p:cNvPr>
          <p:cNvSpPr/>
          <p:nvPr/>
        </p:nvSpPr>
        <p:spPr>
          <a:xfrm>
            <a:off x="6791401"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endParaRPr lang="es-ES_tradnl" sz="1400" dirty="0"/>
          </a:p>
        </p:txBody>
      </p:sp>
      <p:cxnSp>
        <p:nvCxnSpPr>
          <p:cNvPr id="13" name="Straight Arrow Connector 12">
            <a:extLst>
              <a:ext uri="{FF2B5EF4-FFF2-40B4-BE49-F238E27FC236}">
                <a16:creationId xmlns:a16="http://schemas.microsoft.com/office/drawing/2014/main" id="{A6352216-EB7D-6A35-2A8A-C3A0C99FEF04}"/>
              </a:ext>
            </a:extLst>
          </p:cNvPr>
          <p:cNvCxnSpPr>
            <a:stCxn id="10" idx="3"/>
            <a:endCxn id="11" idx="7"/>
          </p:cNvCxnSpPr>
          <p:nvPr/>
        </p:nvCxnSpPr>
        <p:spPr>
          <a:xfrm flipH="1">
            <a:off x="5677211" y="4285397"/>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A633DD-D561-D0DE-FA2E-0F0CC526BC10}"/>
              </a:ext>
            </a:extLst>
          </p:cNvPr>
          <p:cNvCxnSpPr>
            <a:cxnSpLocks/>
            <a:stCxn id="10" idx="5"/>
            <a:endCxn id="12" idx="1"/>
          </p:cNvCxnSpPr>
          <p:nvPr/>
        </p:nvCxnSpPr>
        <p:spPr>
          <a:xfrm>
            <a:off x="6457871" y="4285397"/>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2C5B277-2907-F7BA-A67D-DBF485252545}"/>
              </a:ext>
            </a:extLst>
          </p:cNvPr>
          <p:cNvSpPr/>
          <p:nvPr/>
        </p:nvSpPr>
        <p:spPr>
          <a:xfrm>
            <a:off x="4242099"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6" name="Oval 15">
            <a:extLst>
              <a:ext uri="{FF2B5EF4-FFF2-40B4-BE49-F238E27FC236}">
                <a16:creationId xmlns:a16="http://schemas.microsoft.com/office/drawing/2014/main" id="{85262D87-1C1A-AABB-D396-14B2C1D2A67B}"/>
              </a:ext>
            </a:extLst>
          </p:cNvPr>
          <p:cNvSpPr/>
          <p:nvPr/>
        </p:nvSpPr>
        <p:spPr>
          <a:xfrm>
            <a:off x="7819753"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4</a:t>
            </a:r>
          </a:p>
        </p:txBody>
      </p:sp>
      <p:cxnSp>
        <p:nvCxnSpPr>
          <p:cNvPr id="17" name="Straight Arrow Connector 16">
            <a:extLst>
              <a:ext uri="{FF2B5EF4-FFF2-40B4-BE49-F238E27FC236}">
                <a16:creationId xmlns:a16="http://schemas.microsoft.com/office/drawing/2014/main" id="{12FE8624-15C4-38F2-E85A-19D61D961BBA}"/>
              </a:ext>
            </a:extLst>
          </p:cNvPr>
          <p:cNvCxnSpPr>
            <a:cxnSpLocks/>
            <a:stCxn id="10" idx="2"/>
            <a:endCxn id="15" idx="6"/>
          </p:cNvCxnSpPr>
          <p:nvPr/>
        </p:nvCxnSpPr>
        <p:spPr>
          <a:xfrm flipH="1">
            <a:off x="4736621" y="4110557"/>
            <a:ext cx="1299149"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A2237-12E3-432D-86D0-E51D576526B6}"/>
              </a:ext>
            </a:extLst>
          </p:cNvPr>
          <p:cNvCxnSpPr>
            <a:cxnSpLocks/>
            <a:stCxn id="10" idx="6"/>
            <a:endCxn id="16" idx="2"/>
          </p:cNvCxnSpPr>
          <p:nvPr/>
        </p:nvCxnSpPr>
        <p:spPr>
          <a:xfrm>
            <a:off x="6530292" y="4110557"/>
            <a:ext cx="1289461"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D4E7F1-8401-8F10-3BD9-783230AA715B}"/>
              </a:ext>
            </a:extLst>
          </p:cNvPr>
          <p:cNvSpPr txBox="1"/>
          <p:nvPr/>
        </p:nvSpPr>
        <p:spPr>
          <a:xfrm>
            <a:off x="3779719" y="4711001"/>
            <a:ext cx="1037258" cy="369332"/>
          </a:xfrm>
          <a:prstGeom prst="rect">
            <a:avLst/>
          </a:prstGeom>
          <a:noFill/>
        </p:spPr>
        <p:txBody>
          <a:bodyPr wrap="square" rtlCol="0">
            <a:spAutoFit/>
          </a:bodyPr>
          <a:lstStyle/>
          <a:p>
            <a:r>
              <a:rPr lang="es-ES_tradnl" dirty="0"/>
              <a:t>Q1=1.4</a:t>
            </a:r>
          </a:p>
        </p:txBody>
      </p:sp>
      <p:sp>
        <p:nvSpPr>
          <p:cNvPr id="24" name="TextBox 23">
            <a:extLst>
              <a:ext uri="{FF2B5EF4-FFF2-40B4-BE49-F238E27FC236}">
                <a16:creationId xmlns:a16="http://schemas.microsoft.com/office/drawing/2014/main" id="{72195B20-C07A-9A56-0748-0E492079D672}"/>
              </a:ext>
            </a:extLst>
          </p:cNvPr>
          <p:cNvSpPr txBox="1"/>
          <p:nvPr/>
        </p:nvSpPr>
        <p:spPr>
          <a:xfrm>
            <a:off x="4983742" y="5284763"/>
            <a:ext cx="1037258" cy="369332"/>
          </a:xfrm>
          <a:prstGeom prst="rect">
            <a:avLst/>
          </a:prstGeom>
          <a:noFill/>
        </p:spPr>
        <p:txBody>
          <a:bodyPr wrap="square" rtlCol="0">
            <a:spAutoFit/>
          </a:bodyPr>
          <a:lstStyle/>
          <a:p>
            <a:r>
              <a:rPr lang="es-ES_tradnl" dirty="0"/>
              <a:t>Q2=1.7</a:t>
            </a:r>
          </a:p>
        </p:txBody>
      </p:sp>
      <p:sp>
        <p:nvSpPr>
          <p:cNvPr id="25" name="TextBox 24">
            <a:extLst>
              <a:ext uri="{FF2B5EF4-FFF2-40B4-BE49-F238E27FC236}">
                <a16:creationId xmlns:a16="http://schemas.microsoft.com/office/drawing/2014/main" id="{A166C58A-AEB6-158F-6A49-003DA317A40C}"/>
              </a:ext>
            </a:extLst>
          </p:cNvPr>
          <p:cNvSpPr txBox="1"/>
          <p:nvPr/>
        </p:nvSpPr>
        <p:spPr>
          <a:xfrm>
            <a:off x="6623394" y="5338007"/>
            <a:ext cx="1037258" cy="369332"/>
          </a:xfrm>
          <a:prstGeom prst="rect">
            <a:avLst/>
          </a:prstGeom>
          <a:noFill/>
        </p:spPr>
        <p:txBody>
          <a:bodyPr wrap="square" rtlCol="0">
            <a:spAutoFit/>
          </a:bodyPr>
          <a:lstStyle/>
          <a:p>
            <a:r>
              <a:rPr lang="es-ES_tradnl" dirty="0"/>
              <a:t>Q3=0.9</a:t>
            </a:r>
          </a:p>
        </p:txBody>
      </p:sp>
      <p:sp>
        <p:nvSpPr>
          <p:cNvPr id="26" name="TextBox 25">
            <a:extLst>
              <a:ext uri="{FF2B5EF4-FFF2-40B4-BE49-F238E27FC236}">
                <a16:creationId xmlns:a16="http://schemas.microsoft.com/office/drawing/2014/main" id="{BB6C6AA9-8275-3A5C-FEE3-F1C209DAA3CB}"/>
              </a:ext>
            </a:extLst>
          </p:cNvPr>
          <p:cNvSpPr txBox="1"/>
          <p:nvPr/>
        </p:nvSpPr>
        <p:spPr>
          <a:xfrm>
            <a:off x="7660652" y="4697437"/>
            <a:ext cx="1037258" cy="369332"/>
          </a:xfrm>
          <a:prstGeom prst="rect">
            <a:avLst/>
          </a:prstGeom>
          <a:noFill/>
        </p:spPr>
        <p:txBody>
          <a:bodyPr wrap="square" rtlCol="0">
            <a:spAutoFit/>
          </a:bodyPr>
          <a:lstStyle/>
          <a:p>
            <a:r>
              <a:rPr lang="es-ES_tradnl" dirty="0"/>
              <a:t>Q4=1.2</a:t>
            </a:r>
          </a:p>
        </p:txBody>
      </p:sp>
      <p:sp>
        <p:nvSpPr>
          <p:cNvPr id="27" name="Rounded Rectangle 26">
            <a:extLst>
              <a:ext uri="{FF2B5EF4-FFF2-40B4-BE49-F238E27FC236}">
                <a16:creationId xmlns:a16="http://schemas.microsoft.com/office/drawing/2014/main" id="{E0587664-4DDE-BA02-E12E-D5CF5B0DBB19}"/>
              </a:ext>
            </a:extLst>
          </p:cNvPr>
          <p:cNvSpPr/>
          <p:nvPr/>
        </p:nvSpPr>
        <p:spPr>
          <a:xfrm>
            <a:off x="7566212" y="3962400"/>
            <a:ext cx="1037259" cy="121023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TextBox 27">
            <a:extLst>
              <a:ext uri="{FF2B5EF4-FFF2-40B4-BE49-F238E27FC236}">
                <a16:creationId xmlns:a16="http://schemas.microsoft.com/office/drawing/2014/main" id="{3136C56B-9777-D44A-947D-EBA4DCF66B95}"/>
              </a:ext>
            </a:extLst>
          </p:cNvPr>
          <p:cNvSpPr txBox="1"/>
          <p:nvPr/>
        </p:nvSpPr>
        <p:spPr>
          <a:xfrm>
            <a:off x="8687610" y="4377152"/>
            <a:ext cx="2448106" cy="369332"/>
          </a:xfrm>
          <a:prstGeom prst="rect">
            <a:avLst/>
          </a:prstGeom>
          <a:noFill/>
        </p:spPr>
        <p:txBody>
          <a:bodyPr wrap="none" rtlCol="0">
            <a:spAutoFit/>
          </a:bodyPr>
          <a:lstStyle/>
          <a:p>
            <a:r>
              <a:rPr lang="es-ES_tradnl" i="1" dirty="0">
                <a:solidFill>
                  <a:srgbClr val="C00000"/>
                </a:solidFill>
              </a:rPr>
              <a:t>Se elije al azar esta acción</a:t>
            </a:r>
          </a:p>
        </p:txBody>
      </p:sp>
    </p:spTree>
    <p:extLst>
      <p:ext uri="{BB962C8B-B14F-4D97-AF65-F5344CB8AC3E}">
        <p14:creationId xmlns:p14="http://schemas.microsoft.com/office/powerpoint/2010/main" val="2674664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Ahora, nos queda la pregunta de cómo hace el agente para tomar una decisión. El agente necesita encontrar el equilibrio adecuado entre </a:t>
            </a:r>
            <a:r>
              <a:rPr lang="es-ES_tradnl" b="1" dirty="0">
                <a:solidFill>
                  <a:schemeClr val="accent6"/>
                </a:solidFill>
              </a:rPr>
              <a:t>Exploración</a:t>
            </a:r>
            <a:r>
              <a:rPr lang="es-ES_tradnl" dirty="0"/>
              <a:t> y </a:t>
            </a:r>
            <a:r>
              <a:rPr lang="es-ES_tradnl" b="1" dirty="0">
                <a:solidFill>
                  <a:schemeClr val="accent3"/>
                </a:solidFill>
              </a:rPr>
              <a:t>Explotación</a:t>
            </a:r>
            <a:r>
              <a:rPr lang="es-ES_tradnl" dirty="0"/>
              <a:t>, para tomar una acción.</a:t>
            </a:r>
          </a:p>
          <a:p>
            <a:pPr marL="0" indent="0">
              <a:buNone/>
            </a:pPr>
            <a:r>
              <a:rPr lang="es-ES_tradnl" b="1" dirty="0">
                <a:solidFill>
                  <a:schemeClr val="accent3"/>
                </a:solidFill>
              </a:rPr>
              <a:t>Explotación</a:t>
            </a:r>
            <a:r>
              <a:rPr lang="es-ES_tradnl" dirty="0"/>
              <a:t>: en el otro extremo, cuando el modelo está completamente entrenado, ya se ha explorado todas las acciones posibles, por lo que se puede elegir las mejores acciones que producirán el máximo rendimiento.</a:t>
            </a: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66</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sp>
        <p:nvSpPr>
          <p:cNvPr id="10" name="Oval 9">
            <a:extLst>
              <a:ext uri="{FF2B5EF4-FFF2-40B4-BE49-F238E27FC236}">
                <a16:creationId xmlns:a16="http://schemas.microsoft.com/office/drawing/2014/main" id="{82E6EBB9-2978-B49C-426B-5F736B8A6A75}"/>
              </a:ext>
            </a:extLst>
          </p:cNvPr>
          <p:cNvSpPr/>
          <p:nvPr/>
        </p:nvSpPr>
        <p:spPr>
          <a:xfrm>
            <a:off x="6035770" y="386329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1" name="Oval 10">
            <a:extLst>
              <a:ext uri="{FF2B5EF4-FFF2-40B4-BE49-F238E27FC236}">
                <a16:creationId xmlns:a16="http://schemas.microsoft.com/office/drawing/2014/main" id="{79012257-3ED5-3341-8187-BF41161F3636}"/>
              </a:ext>
            </a:extLst>
          </p:cNvPr>
          <p:cNvSpPr/>
          <p:nvPr/>
        </p:nvSpPr>
        <p:spPr>
          <a:xfrm>
            <a:off x="5255110"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p>
        </p:txBody>
      </p:sp>
      <p:sp>
        <p:nvSpPr>
          <p:cNvPr id="12" name="Oval 11">
            <a:extLst>
              <a:ext uri="{FF2B5EF4-FFF2-40B4-BE49-F238E27FC236}">
                <a16:creationId xmlns:a16="http://schemas.microsoft.com/office/drawing/2014/main" id="{91BC033D-426D-B16C-E439-207C89CA5D07}"/>
              </a:ext>
            </a:extLst>
          </p:cNvPr>
          <p:cNvSpPr/>
          <p:nvPr/>
        </p:nvSpPr>
        <p:spPr>
          <a:xfrm>
            <a:off x="6791401"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endParaRPr lang="es-ES_tradnl" sz="1400" dirty="0"/>
          </a:p>
        </p:txBody>
      </p:sp>
      <p:cxnSp>
        <p:nvCxnSpPr>
          <p:cNvPr id="13" name="Straight Arrow Connector 12">
            <a:extLst>
              <a:ext uri="{FF2B5EF4-FFF2-40B4-BE49-F238E27FC236}">
                <a16:creationId xmlns:a16="http://schemas.microsoft.com/office/drawing/2014/main" id="{A6352216-EB7D-6A35-2A8A-C3A0C99FEF04}"/>
              </a:ext>
            </a:extLst>
          </p:cNvPr>
          <p:cNvCxnSpPr>
            <a:stCxn id="10" idx="3"/>
            <a:endCxn id="11" idx="7"/>
          </p:cNvCxnSpPr>
          <p:nvPr/>
        </p:nvCxnSpPr>
        <p:spPr>
          <a:xfrm flipH="1">
            <a:off x="5677211" y="4285397"/>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A633DD-D561-D0DE-FA2E-0F0CC526BC10}"/>
              </a:ext>
            </a:extLst>
          </p:cNvPr>
          <p:cNvCxnSpPr>
            <a:cxnSpLocks/>
            <a:stCxn id="10" idx="5"/>
            <a:endCxn id="12" idx="1"/>
          </p:cNvCxnSpPr>
          <p:nvPr/>
        </p:nvCxnSpPr>
        <p:spPr>
          <a:xfrm>
            <a:off x="6457871" y="4285397"/>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2C5B277-2907-F7BA-A67D-DBF485252545}"/>
              </a:ext>
            </a:extLst>
          </p:cNvPr>
          <p:cNvSpPr/>
          <p:nvPr/>
        </p:nvSpPr>
        <p:spPr>
          <a:xfrm>
            <a:off x="4242099"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6" name="Oval 15">
            <a:extLst>
              <a:ext uri="{FF2B5EF4-FFF2-40B4-BE49-F238E27FC236}">
                <a16:creationId xmlns:a16="http://schemas.microsoft.com/office/drawing/2014/main" id="{85262D87-1C1A-AABB-D396-14B2C1D2A67B}"/>
              </a:ext>
            </a:extLst>
          </p:cNvPr>
          <p:cNvSpPr/>
          <p:nvPr/>
        </p:nvSpPr>
        <p:spPr>
          <a:xfrm>
            <a:off x="7819753"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4</a:t>
            </a:r>
          </a:p>
        </p:txBody>
      </p:sp>
      <p:cxnSp>
        <p:nvCxnSpPr>
          <p:cNvPr id="17" name="Straight Arrow Connector 16">
            <a:extLst>
              <a:ext uri="{FF2B5EF4-FFF2-40B4-BE49-F238E27FC236}">
                <a16:creationId xmlns:a16="http://schemas.microsoft.com/office/drawing/2014/main" id="{12FE8624-15C4-38F2-E85A-19D61D961BBA}"/>
              </a:ext>
            </a:extLst>
          </p:cNvPr>
          <p:cNvCxnSpPr>
            <a:cxnSpLocks/>
            <a:stCxn id="10" idx="2"/>
            <a:endCxn id="15" idx="6"/>
          </p:cNvCxnSpPr>
          <p:nvPr/>
        </p:nvCxnSpPr>
        <p:spPr>
          <a:xfrm flipH="1">
            <a:off x="4736621" y="4110557"/>
            <a:ext cx="1299149"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A2237-12E3-432D-86D0-E51D576526B6}"/>
              </a:ext>
            </a:extLst>
          </p:cNvPr>
          <p:cNvCxnSpPr>
            <a:cxnSpLocks/>
            <a:stCxn id="10" idx="6"/>
            <a:endCxn id="16" idx="2"/>
          </p:cNvCxnSpPr>
          <p:nvPr/>
        </p:nvCxnSpPr>
        <p:spPr>
          <a:xfrm>
            <a:off x="6530292" y="4110557"/>
            <a:ext cx="1289461"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D4E7F1-8401-8F10-3BD9-783230AA715B}"/>
              </a:ext>
            </a:extLst>
          </p:cNvPr>
          <p:cNvSpPr txBox="1"/>
          <p:nvPr/>
        </p:nvSpPr>
        <p:spPr>
          <a:xfrm>
            <a:off x="3779719" y="4711001"/>
            <a:ext cx="1037258" cy="369332"/>
          </a:xfrm>
          <a:prstGeom prst="rect">
            <a:avLst/>
          </a:prstGeom>
          <a:noFill/>
        </p:spPr>
        <p:txBody>
          <a:bodyPr wrap="square" rtlCol="0">
            <a:spAutoFit/>
          </a:bodyPr>
          <a:lstStyle/>
          <a:p>
            <a:r>
              <a:rPr lang="es-ES_tradnl" dirty="0"/>
              <a:t>Q1=1.4</a:t>
            </a:r>
          </a:p>
        </p:txBody>
      </p:sp>
      <p:sp>
        <p:nvSpPr>
          <p:cNvPr id="24" name="TextBox 23">
            <a:extLst>
              <a:ext uri="{FF2B5EF4-FFF2-40B4-BE49-F238E27FC236}">
                <a16:creationId xmlns:a16="http://schemas.microsoft.com/office/drawing/2014/main" id="{72195B20-C07A-9A56-0748-0E492079D672}"/>
              </a:ext>
            </a:extLst>
          </p:cNvPr>
          <p:cNvSpPr txBox="1"/>
          <p:nvPr/>
        </p:nvSpPr>
        <p:spPr>
          <a:xfrm>
            <a:off x="4983742" y="5284763"/>
            <a:ext cx="1037258" cy="369332"/>
          </a:xfrm>
          <a:prstGeom prst="rect">
            <a:avLst/>
          </a:prstGeom>
          <a:noFill/>
        </p:spPr>
        <p:txBody>
          <a:bodyPr wrap="square" rtlCol="0">
            <a:spAutoFit/>
          </a:bodyPr>
          <a:lstStyle/>
          <a:p>
            <a:r>
              <a:rPr lang="es-ES_tradnl" dirty="0"/>
              <a:t>Q2=1.7</a:t>
            </a:r>
          </a:p>
        </p:txBody>
      </p:sp>
      <p:sp>
        <p:nvSpPr>
          <p:cNvPr id="25" name="TextBox 24">
            <a:extLst>
              <a:ext uri="{FF2B5EF4-FFF2-40B4-BE49-F238E27FC236}">
                <a16:creationId xmlns:a16="http://schemas.microsoft.com/office/drawing/2014/main" id="{A166C58A-AEB6-158F-6A49-003DA317A40C}"/>
              </a:ext>
            </a:extLst>
          </p:cNvPr>
          <p:cNvSpPr txBox="1"/>
          <p:nvPr/>
        </p:nvSpPr>
        <p:spPr>
          <a:xfrm>
            <a:off x="6623394" y="5338007"/>
            <a:ext cx="1037258" cy="369332"/>
          </a:xfrm>
          <a:prstGeom prst="rect">
            <a:avLst/>
          </a:prstGeom>
          <a:noFill/>
        </p:spPr>
        <p:txBody>
          <a:bodyPr wrap="square" rtlCol="0">
            <a:spAutoFit/>
          </a:bodyPr>
          <a:lstStyle/>
          <a:p>
            <a:r>
              <a:rPr lang="es-ES_tradnl" dirty="0"/>
              <a:t>Q3=0.9</a:t>
            </a:r>
          </a:p>
        </p:txBody>
      </p:sp>
      <p:sp>
        <p:nvSpPr>
          <p:cNvPr id="26" name="TextBox 25">
            <a:extLst>
              <a:ext uri="{FF2B5EF4-FFF2-40B4-BE49-F238E27FC236}">
                <a16:creationId xmlns:a16="http://schemas.microsoft.com/office/drawing/2014/main" id="{BB6C6AA9-8275-3A5C-FEE3-F1C209DAA3CB}"/>
              </a:ext>
            </a:extLst>
          </p:cNvPr>
          <p:cNvSpPr txBox="1"/>
          <p:nvPr/>
        </p:nvSpPr>
        <p:spPr>
          <a:xfrm>
            <a:off x="7660652" y="4697437"/>
            <a:ext cx="1037258" cy="369332"/>
          </a:xfrm>
          <a:prstGeom prst="rect">
            <a:avLst/>
          </a:prstGeom>
          <a:noFill/>
        </p:spPr>
        <p:txBody>
          <a:bodyPr wrap="square" rtlCol="0">
            <a:spAutoFit/>
          </a:bodyPr>
          <a:lstStyle/>
          <a:p>
            <a:r>
              <a:rPr lang="es-ES_tradnl" dirty="0"/>
              <a:t>Q4=1.2</a:t>
            </a:r>
          </a:p>
        </p:txBody>
      </p:sp>
      <p:sp>
        <p:nvSpPr>
          <p:cNvPr id="28" name="TextBox 27">
            <a:extLst>
              <a:ext uri="{FF2B5EF4-FFF2-40B4-BE49-F238E27FC236}">
                <a16:creationId xmlns:a16="http://schemas.microsoft.com/office/drawing/2014/main" id="{3136C56B-9777-D44A-947D-EBA4DCF66B95}"/>
              </a:ext>
            </a:extLst>
          </p:cNvPr>
          <p:cNvSpPr txBox="1"/>
          <p:nvPr/>
        </p:nvSpPr>
        <p:spPr>
          <a:xfrm>
            <a:off x="4793407" y="5817211"/>
            <a:ext cx="1314784" cy="369332"/>
          </a:xfrm>
          <a:prstGeom prst="rect">
            <a:avLst/>
          </a:prstGeom>
          <a:noFill/>
        </p:spPr>
        <p:txBody>
          <a:bodyPr wrap="none" rtlCol="0">
            <a:spAutoFit/>
          </a:bodyPr>
          <a:lstStyle/>
          <a:p>
            <a:r>
              <a:rPr lang="es-ES_tradnl" i="1" dirty="0">
                <a:solidFill>
                  <a:srgbClr val="C00000"/>
                </a:solidFill>
              </a:rPr>
              <a:t>Mejor acción</a:t>
            </a:r>
          </a:p>
        </p:txBody>
      </p:sp>
      <p:sp>
        <p:nvSpPr>
          <p:cNvPr id="8" name="Rounded Rectangle 7">
            <a:extLst>
              <a:ext uri="{FF2B5EF4-FFF2-40B4-BE49-F238E27FC236}">
                <a16:creationId xmlns:a16="http://schemas.microsoft.com/office/drawing/2014/main" id="{60E8597E-B9E4-9A3F-0280-D41F0786165A}"/>
              </a:ext>
            </a:extLst>
          </p:cNvPr>
          <p:cNvSpPr/>
          <p:nvPr/>
        </p:nvSpPr>
        <p:spPr>
          <a:xfrm>
            <a:off x="4966662" y="4609926"/>
            <a:ext cx="1037259" cy="121023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61055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6031859" cy="4003633"/>
          </a:xfrm>
        </p:spPr>
        <p:txBody>
          <a:bodyPr>
            <a:normAutofit/>
          </a:bodyPr>
          <a:lstStyle/>
          <a:p>
            <a:pPr marL="0" indent="0">
              <a:buNone/>
            </a:pPr>
            <a:r>
              <a:rPr lang="es-ES_tradnl" dirty="0"/>
              <a:t>Un agente basado en valor adopta una estrategia dinámica conocida como </a:t>
            </a:r>
            <a:r>
              <a:rPr lang="el-GR" b="1" dirty="0">
                <a:solidFill>
                  <a:schemeClr val="accent3"/>
                </a:solidFill>
              </a:rPr>
              <a:t>ε-</a:t>
            </a:r>
            <a:r>
              <a:rPr lang="es-ES_tradnl" b="1" dirty="0" err="1">
                <a:solidFill>
                  <a:schemeClr val="accent3"/>
                </a:solidFill>
              </a:rPr>
              <a:t>Greedy</a:t>
            </a:r>
            <a:r>
              <a:rPr lang="es-ES_tradnl" dirty="0"/>
              <a:t>. Utiliza una tasa de exploración </a:t>
            </a:r>
            <a:r>
              <a:rPr lang="el-GR" dirty="0"/>
              <a:t>ε </a:t>
            </a:r>
            <a:r>
              <a:rPr lang="es-ES_tradnl" dirty="0"/>
              <a:t>que se ajusta a medida que avanza el entrenamiento para garantizar una mayor exploración en las primeras etapas del entrenamiento y cambia hacia una mayor explotación en las etapas posteriores.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67</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cxnSp>
        <p:nvCxnSpPr>
          <p:cNvPr id="11" name="Straight Arrow Connector 10">
            <a:extLst>
              <a:ext uri="{FF2B5EF4-FFF2-40B4-BE49-F238E27FC236}">
                <a16:creationId xmlns:a16="http://schemas.microsoft.com/office/drawing/2014/main" id="{54690A66-BC0F-80D6-791A-2EBD3A796205}"/>
              </a:ext>
            </a:extLst>
          </p:cNvPr>
          <p:cNvCxnSpPr/>
          <p:nvPr/>
        </p:nvCxnSpPr>
        <p:spPr>
          <a:xfrm flipV="1">
            <a:off x="7397433" y="1524000"/>
            <a:ext cx="0" cy="1905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B43AA4B-953D-7FDD-47C3-F063307A23C7}"/>
              </a:ext>
            </a:extLst>
          </p:cNvPr>
          <p:cNvCxnSpPr>
            <a:cxnSpLocks/>
          </p:cNvCxnSpPr>
          <p:nvPr/>
        </p:nvCxnSpPr>
        <p:spPr>
          <a:xfrm>
            <a:off x="7397433" y="3429000"/>
            <a:ext cx="3857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68D8A8D-8ED9-607F-DBB0-A44BC1B45CC0}"/>
              </a:ext>
            </a:extLst>
          </p:cNvPr>
          <p:cNvSpPr txBox="1"/>
          <p:nvPr/>
        </p:nvSpPr>
        <p:spPr>
          <a:xfrm>
            <a:off x="8031296" y="3407114"/>
            <a:ext cx="2712602" cy="338554"/>
          </a:xfrm>
          <a:prstGeom prst="rect">
            <a:avLst/>
          </a:prstGeom>
          <a:noFill/>
        </p:spPr>
        <p:txBody>
          <a:bodyPr wrap="none" rtlCol="0">
            <a:spAutoFit/>
          </a:bodyPr>
          <a:lstStyle/>
          <a:p>
            <a:r>
              <a:rPr lang="es-ES_tradnl" sz="1600" dirty="0"/>
              <a:t>Iteraciones de entrenamiento</a:t>
            </a:r>
          </a:p>
        </p:txBody>
      </p:sp>
      <p:sp>
        <p:nvSpPr>
          <p:cNvPr id="14" name="TextBox 13">
            <a:extLst>
              <a:ext uri="{FF2B5EF4-FFF2-40B4-BE49-F238E27FC236}">
                <a16:creationId xmlns:a16="http://schemas.microsoft.com/office/drawing/2014/main" id="{E170DA91-13DD-580C-14E1-F8146224B8A2}"/>
              </a:ext>
            </a:extLst>
          </p:cNvPr>
          <p:cNvSpPr txBox="1"/>
          <p:nvPr/>
        </p:nvSpPr>
        <p:spPr>
          <a:xfrm>
            <a:off x="7427107" y="1303148"/>
            <a:ext cx="287258" cy="369332"/>
          </a:xfrm>
          <a:prstGeom prst="rect">
            <a:avLst/>
          </a:prstGeom>
          <a:noFill/>
        </p:spPr>
        <p:txBody>
          <a:bodyPr wrap="none" rtlCol="0">
            <a:spAutoFit/>
          </a:bodyPr>
          <a:lstStyle/>
          <a:p>
            <a:r>
              <a:rPr lang="es-ES" dirty="0" err="1"/>
              <a:t>ε</a:t>
            </a:r>
            <a:endParaRPr lang="es-ES_tradnl" dirty="0"/>
          </a:p>
        </p:txBody>
      </p:sp>
      <p:sp>
        <p:nvSpPr>
          <p:cNvPr id="15" name="Arc 14">
            <a:extLst>
              <a:ext uri="{FF2B5EF4-FFF2-40B4-BE49-F238E27FC236}">
                <a16:creationId xmlns:a16="http://schemas.microsoft.com/office/drawing/2014/main" id="{2E01C547-D9FC-BEC1-5518-A0981EE6C2D9}"/>
              </a:ext>
            </a:extLst>
          </p:cNvPr>
          <p:cNvSpPr/>
          <p:nvPr/>
        </p:nvSpPr>
        <p:spPr>
          <a:xfrm rot="10800000">
            <a:off x="7427107" y="947719"/>
            <a:ext cx="5030925" cy="2423453"/>
          </a:xfrm>
          <a:prstGeom prst="arc">
            <a:avLst>
              <a:gd name="adj1" fmla="val 15342385"/>
              <a:gd name="adj2" fmla="val 2138949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B7B460-9034-CC5B-62FF-FB471B83CB11}"/>
                  </a:ext>
                </a:extLst>
              </p:cNvPr>
              <p:cNvSpPr txBox="1"/>
              <p:nvPr/>
            </p:nvSpPr>
            <p:spPr>
              <a:xfrm>
                <a:off x="8556292" y="3889974"/>
                <a:ext cx="154003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240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s-ES_tradnl"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0</m:t>
                          </m:r>
                        </m:sub>
                      </m:s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sup>
                      </m:sSup>
                    </m:oMath>
                  </m:oMathPara>
                </a14:m>
                <a:endParaRPr lang="es-ES_tradnl" sz="2400" dirty="0"/>
              </a:p>
            </p:txBody>
          </p:sp>
        </mc:Choice>
        <mc:Fallback xmlns="">
          <p:sp>
            <p:nvSpPr>
              <p:cNvPr id="8" name="TextBox 7">
                <a:extLst>
                  <a:ext uri="{FF2B5EF4-FFF2-40B4-BE49-F238E27FC236}">
                    <a16:creationId xmlns:a16="http://schemas.microsoft.com/office/drawing/2014/main" id="{BFB7B460-9034-CC5B-62FF-FB471B83CB11}"/>
                  </a:ext>
                </a:extLst>
              </p:cNvPr>
              <p:cNvSpPr txBox="1">
                <a:spLocks noRot="1" noChangeAspect="1" noMove="1" noResize="1" noEditPoints="1" noAdjustHandles="1" noChangeArrowheads="1" noChangeShapeType="1" noTextEdit="1"/>
              </p:cNvSpPr>
              <p:nvPr/>
            </p:nvSpPr>
            <p:spPr>
              <a:xfrm>
                <a:off x="8556292" y="3889974"/>
                <a:ext cx="1540037" cy="386644"/>
              </a:xfrm>
              <a:prstGeom prst="rect">
                <a:avLst/>
              </a:prstGeom>
              <a:blipFill>
                <a:blip r:embed="rId4"/>
                <a:stretch>
                  <a:fillRect l="-1639" t="-9677" r="-820" b="-16129"/>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DC77BDC-0077-2047-168C-F64F6143D793}"/>
                  </a:ext>
                </a:extLst>
              </p:cNvPr>
              <p:cNvSpPr txBox="1"/>
              <p:nvPr/>
            </p:nvSpPr>
            <p:spPr>
              <a:xfrm>
                <a:off x="7853082" y="4420924"/>
                <a:ext cx="3520537" cy="646331"/>
              </a:xfrm>
              <a:prstGeom prst="rect">
                <a:avLst/>
              </a:prstGeom>
              <a:noFill/>
            </p:spPr>
            <p:txBody>
              <a:bodyPr wrap="square" rtlCol="0">
                <a:spAutoFit/>
              </a:bodyPr>
              <a:lstStyle/>
              <a:p>
                <a:r>
                  <a:rPr lang="es-ES_tradnl" dirty="0"/>
                  <a:t>Si U[0,1] &lt; </a:t>
                </a:r>
                <a14:m>
                  <m:oMath xmlns:m="http://schemas.openxmlformats.org/officeDocument/2006/math">
                    <m:r>
                      <a:rPr lang="es-ES_tradnl" sz="1800" i="1" smtClean="0">
                        <a:latin typeface="Cambria Math" panose="02040503050406030204" pitchFamily="18" charset="0"/>
                        <a:ea typeface="Cambria Math" panose="02040503050406030204" pitchFamily="18" charset="0"/>
                      </a:rPr>
                      <m:t>𝜀</m:t>
                    </m:r>
                  </m:oMath>
                </a14:m>
                <a:r>
                  <a:rPr lang="es-ES_tradnl" dirty="0"/>
                  <a:t>, </a:t>
                </a:r>
                <a:r>
                  <a:rPr lang="es-ES_tradnl" b="1" dirty="0">
                    <a:solidFill>
                      <a:schemeClr val="accent6"/>
                    </a:solidFill>
                  </a:rPr>
                  <a:t>exploramos</a:t>
                </a:r>
                <a:endParaRPr lang="es-ES_tradnl" dirty="0"/>
              </a:p>
              <a:p>
                <a:r>
                  <a:rPr lang="es-ES_tradnl" dirty="0"/>
                  <a:t>Si no, </a:t>
                </a:r>
                <a:r>
                  <a:rPr lang="es-ES_tradnl" b="1" dirty="0">
                    <a:solidFill>
                      <a:schemeClr val="accent3"/>
                    </a:solidFill>
                  </a:rPr>
                  <a:t>explotación</a:t>
                </a:r>
                <a:r>
                  <a:rPr lang="es-ES_tradnl" dirty="0"/>
                  <a:t> </a:t>
                </a:r>
              </a:p>
            </p:txBody>
          </p:sp>
        </mc:Choice>
        <mc:Fallback xmlns="">
          <p:sp>
            <p:nvSpPr>
              <p:cNvPr id="17" name="TextBox 16">
                <a:extLst>
                  <a:ext uri="{FF2B5EF4-FFF2-40B4-BE49-F238E27FC236}">
                    <a16:creationId xmlns:a16="http://schemas.microsoft.com/office/drawing/2014/main" id="{1DC77BDC-0077-2047-168C-F64F6143D793}"/>
                  </a:ext>
                </a:extLst>
              </p:cNvPr>
              <p:cNvSpPr txBox="1">
                <a:spLocks noRot="1" noChangeAspect="1" noMove="1" noResize="1" noEditPoints="1" noAdjustHandles="1" noChangeArrowheads="1" noChangeShapeType="1" noTextEdit="1"/>
              </p:cNvSpPr>
              <p:nvPr/>
            </p:nvSpPr>
            <p:spPr>
              <a:xfrm>
                <a:off x="7853082" y="4420924"/>
                <a:ext cx="3520537" cy="646331"/>
              </a:xfrm>
              <a:prstGeom prst="rect">
                <a:avLst/>
              </a:prstGeom>
              <a:blipFill>
                <a:blip r:embed="rId5"/>
                <a:stretch>
                  <a:fillRect l="-1439" t="-3922" b="-15686"/>
                </a:stretch>
              </a:blipFill>
            </p:spPr>
            <p:txBody>
              <a:bodyPr/>
              <a:lstStyle/>
              <a:p>
                <a:r>
                  <a:rPr lang="es-ES_tradnl">
                    <a:noFill/>
                  </a:rPr>
                  <a:t> </a:t>
                </a:r>
              </a:p>
            </p:txBody>
          </p:sp>
        </mc:Fallback>
      </mc:AlternateContent>
    </p:spTree>
    <p:extLst>
      <p:ext uri="{BB962C8B-B14F-4D97-AF65-F5344CB8AC3E}">
        <p14:creationId xmlns:p14="http://schemas.microsoft.com/office/powerpoint/2010/main" val="973197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6031859" cy="4003633"/>
          </a:xfrm>
        </p:spPr>
        <p:txBody>
          <a:bodyPr>
            <a:normAutofit lnSpcReduction="10000"/>
          </a:bodyPr>
          <a:lstStyle/>
          <a:p>
            <a:pPr marL="0" indent="0">
              <a:buNone/>
            </a:pPr>
            <a:r>
              <a:rPr lang="es-ES_tradnl" dirty="0"/>
              <a:t>Se </a:t>
            </a:r>
            <a:r>
              <a:rPr lang="es-ES" dirty="0"/>
              <a:t>establecemos </a:t>
            </a:r>
            <a:r>
              <a:rPr lang="es-ES" dirty="0" err="1"/>
              <a:t>ε</a:t>
            </a:r>
            <a:r>
              <a:rPr lang="es-ES" dirty="0"/>
              <a:t> inicialmente en 1.</a:t>
            </a:r>
          </a:p>
          <a:p>
            <a:pPr marL="0" indent="0">
              <a:buNone/>
            </a:pPr>
            <a:r>
              <a:rPr lang="es-ES" dirty="0"/>
              <a:t>Luego, al comienzo de cada episodio, se reduce </a:t>
            </a:r>
            <a:r>
              <a:rPr lang="es-ES" dirty="0" err="1"/>
              <a:t>ε</a:t>
            </a:r>
            <a:r>
              <a:rPr lang="es-ES" dirty="0"/>
              <a:t> a cierta tasa. </a:t>
            </a:r>
          </a:p>
          <a:p>
            <a:pPr marL="0" indent="0">
              <a:buNone/>
            </a:pPr>
            <a:r>
              <a:rPr lang="es-ES" dirty="0"/>
              <a:t>Cada vez que elige una acción en cada estado, se </a:t>
            </a:r>
            <a:r>
              <a:rPr lang="es-ES_tradnl" b="1" dirty="0">
                <a:solidFill>
                  <a:schemeClr val="accent6"/>
                </a:solidFill>
              </a:rPr>
              <a:t>explora</a:t>
            </a:r>
            <a:r>
              <a:rPr lang="es-ES" dirty="0"/>
              <a:t> con una probabilidad </a:t>
            </a:r>
            <a:r>
              <a:rPr lang="es-ES" b="1" dirty="0" err="1"/>
              <a:t>ε</a:t>
            </a:r>
            <a:r>
              <a:rPr lang="es-ES" dirty="0"/>
              <a:t>. Se </a:t>
            </a:r>
            <a:r>
              <a:rPr lang="es-ES_tradnl" b="1" dirty="0">
                <a:solidFill>
                  <a:schemeClr val="accent3"/>
                </a:solidFill>
              </a:rPr>
              <a:t>explota</a:t>
            </a:r>
            <a:r>
              <a:rPr lang="es-ES" dirty="0"/>
              <a:t> con una probabilidad </a:t>
            </a:r>
            <a:r>
              <a:rPr lang="es-ES" b="1" dirty="0"/>
              <a:t>1-ε</a:t>
            </a:r>
            <a:r>
              <a:rPr lang="es-ES" dirty="0"/>
              <a:t>. </a:t>
            </a:r>
          </a:p>
          <a:p>
            <a:pPr marL="0" indent="0">
              <a:buNone/>
            </a:pPr>
            <a:r>
              <a:rPr lang="es-ES" dirty="0"/>
              <a:t>Dado que </a:t>
            </a:r>
            <a:r>
              <a:rPr lang="es-ES" dirty="0" err="1"/>
              <a:t>ε</a:t>
            </a:r>
            <a:r>
              <a:rPr lang="es-ES" dirty="0"/>
              <a:t> es mayor en las primeras etapas, es más probable que el agente </a:t>
            </a:r>
            <a:r>
              <a:rPr lang="es-ES_tradnl" b="1" dirty="0">
                <a:solidFill>
                  <a:schemeClr val="accent6"/>
                </a:solidFill>
              </a:rPr>
              <a:t>explore</a:t>
            </a:r>
            <a:r>
              <a:rPr lang="es-ES" dirty="0"/>
              <a:t>. A medida que </a:t>
            </a:r>
            <a:r>
              <a:rPr lang="es-ES" dirty="0" err="1"/>
              <a:t>ε</a:t>
            </a:r>
            <a:r>
              <a:rPr lang="es-ES" dirty="0"/>
              <a:t> disminuye, la probabilidad de exploración disminuye y el agente se vuelve </a:t>
            </a:r>
            <a:r>
              <a:rPr lang="es-ES" b="1" i="1" dirty="0">
                <a:solidFill>
                  <a:schemeClr val="accent3"/>
                </a:solidFill>
              </a:rPr>
              <a:t>codicioso</a:t>
            </a:r>
            <a:r>
              <a:rPr lang="es-ES" dirty="0"/>
              <a:t> al explotar cada vez más el entorno.</a:t>
            </a: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68</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C0C92BA9-0D4F-2429-907A-FFDB99A81B10}"/>
                  </a:ext>
                </a:extLst>
              </p:cNvPr>
              <p:cNvGraphicFramePr>
                <a:graphicFrameLocks noGrp="1"/>
              </p:cNvGraphicFramePr>
              <p:nvPr>
                <p:extLst>
                  <p:ext uri="{D42A27DB-BD31-4B8C-83A1-F6EECF244321}">
                    <p14:modId xmlns:p14="http://schemas.microsoft.com/office/powerpoint/2010/main" val="4156349702"/>
                  </p:ext>
                </p:extLst>
              </p:nvPr>
            </p:nvGraphicFramePr>
            <p:xfrm>
              <a:off x="7397433" y="3904642"/>
              <a:ext cx="2203769" cy="628546"/>
            </p:xfrm>
            <a:graphic>
              <a:graphicData uri="http://schemas.openxmlformats.org/drawingml/2006/table">
                <a:tbl>
                  <a:tblPr firstRow="1" bandRow="1">
                    <a:tableStyleId>{F5AB1C69-6EDB-4FF4-983F-18BD219EF322}</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1.8</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.2</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0</m:t>
                                </m:r>
                                <m:r>
                                  <a:rPr lang="en-US" sz="1400" b="0" i="1" smtClean="0">
                                    <a:latin typeface="Cambria Math" panose="02040503050406030204" pitchFamily="18" charset="0"/>
                                  </a:rPr>
                                  <m:t>.5</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0</m:t>
                                </m:r>
                                <m:r>
                                  <a:rPr lang="en-US" sz="1400" b="0" i="1" smtClean="0">
                                    <a:latin typeface="Cambria Math" panose="02040503050406030204" pitchFamily="18" charset="0"/>
                                  </a:rPr>
                                  <m:t>.9</m:t>
                                </m:r>
                              </m:oMath>
                            </m:oMathPara>
                          </a14:m>
                          <a:endParaRPr lang="es-ES_tradnl" sz="1400" dirty="0"/>
                        </a:p>
                      </a:txBody>
                      <a:tcPr/>
                    </a:tc>
                    <a:extLst>
                      <a:ext uri="{0D108BD9-81ED-4DB2-BD59-A6C34878D82A}">
                        <a16:rowId xmlns:a16="http://schemas.microsoft.com/office/drawing/2014/main" val="2314989511"/>
                      </a:ext>
                    </a:extLst>
                  </a:tr>
                </a:tbl>
              </a:graphicData>
            </a:graphic>
          </p:graphicFrame>
        </mc:Choice>
        <mc:Fallback xmlns="">
          <p:graphicFrame>
            <p:nvGraphicFramePr>
              <p:cNvPr id="41" name="Table 40">
                <a:extLst>
                  <a:ext uri="{FF2B5EF4-FFF2-40B4-BE49-F238E27FC236}">
                    <a16:creationId xmlns:a16="http://schemas.microsoft.com/office/drawing/2014/main" id="{C0C92BA9-0D4F-2429-907A-FFDB99A81B10}"/>
                  </a:ext>
                </a:extLst>
              </p:cNvPr>
              <p:cNvGraphicFramePr>
                <a:graphicFrameLocks noGrp="1"/>
              </p:cNvGraphicFramePr>
              <p:nvPr>
                <p:extLst>
                  <p:ext uri="{D42A27DB-BD31-4B8C-83A1-F6EECF244321}">
                    <p14:modId xmlns:p14="http://schemas.microsoft.com/office/powerpoint/2010/main" val="4156349702"/>
                  </p:ext>
                </p:extLst>
              </p:nvPr>
            </p:nvGraphicFramePr>
            <p:xfrm>
              <a:off x="7397433" y="3904642"/>
              <a:ext cx="2203769" cy="628546"/>
            </p:xfrm>
            <a:graphic>
              <a:graphicData uri="http://schemas.openxmlformats.org/drawingml/2006/table">
                <a:tbl>
                  <a:tblPr firstRow="1" bandRow="1">
                    <a:tableStyleId>{F5AB1C69-6EDB-4FF4-983F-18BD219EF322}</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1.8</a:t>
                          </a:r>
                        </a:p>
                      </a:txBody>
                      <a:tcPr/>
                    </a:tc>
                    <a:tc>
                      <a:txBody>
                        <a:bodyPr/>
                        <a:lstStyle/>
                        <a:p>
                          <a:endParaRPr lang="en-AR"/>
                        </a:p>
                      </a:txBody>
                      <a:tcPr>
                        <a:blipFill>
                          <a:blip r:embed="rId4"/>
                          <a:stretch>
                            <a:fillRect l="-217647" t="-104000" r="-205882" b="-16000"/>
                          </a:stretch>
                        </a:blipFill>
                      </a:tcPr>
                    </a:tc>
                    <a:tc>
                      <a:txBody>
                        <a:bodyPr/>
                        <a:lstStyle/>
                        <a:p>
                          <a:endParaRPr lang="en-AR"/>
                        </a:p>
                      </a:txBody>
                      <a:tcPr>
                        <a:blipFill>
                          <a:blip r:embed="rId4"/>
                          <a:stretch>
                            <a:fillRect l="-317647" t="-104000" r="-105882" b="-16000"/>
                          </a:stretch>
                        </a:blipFill>
                      </a:tcPr>
                    </a:tc>
                    <a:tc>
                      <a:txBody>
                        <a:bodyPr/>
                        <a:lstStyle/>
                        <a:p>
                          <a:endParaRPr lang="en-AR"/>
                        </a:p>
                      </a:txBody>
                      <a:tcPr>
                        <a:blipFill>
                          <a:blip r:embed="rId4"/>
                          <a:stretch>
                            <a:fillRect l="-417647" t="-104000" r="-5882" b="-16000"/>
                          </a:stretch>
                        </a:blipFill>
                      </a:tcPr>
                    </a:tc>
                    <a:extLst>
                      <a:ext uri="{0D108BD9-81ED-4DB2-BD59-A6C34878D82A}">
                        <a16:rowId xmlns:a16="http://schemas.microsoft.com/office/drawing/2014/main" val="23149895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21DA424-7D43-C051-5F00-085CF739EFBC}"/>
                  </a:ext>
                </a:extLst>
              </p:cNvPr>
              <p:cNvGraphicFramePr>
                <a:graphicFrameLocks noGrp="1"/>
              </p:cNvGraphicFramePr>
              <p:nvPr>
                <p:extLst>
                  <p:ext uri="{D42A27DB-BD31-4B8C-83A1-F6EECF244321}">
                    <p14:modId xmlns:p14="http://schemas.microsoft.com/office/powerpoint/2010/main" val="3448094795"/>
                  </p:ext>
                </p:extLst>
              </p:nvPr>
            </p:nvGraphicFramePr>
            <p:xfrm>
              <a:off x="9387597" y="4923912"/>
              <a:ext cx="2203769" cy="628546"/>
            </p:xfrm>
            <a:graphic>
              <a:graphicData uri="http://schemas.openxmlformats.org/drawingml/2006/table">
                <a:tbl>
                  <a:tblPr firstRow="1" bandRow="1">
                    <a:tableStyleId>{7DF18680-E054-41AD-8BC1-D1AEF772440D}</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1.1</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0" smtClean="0">
                                    <a:latin typeface="Cambria Math" panose="02040503050406030204" pitchFamily="18" charset="0"/>
                                  </a:rPr>
                                  <m:t>2.2</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m:t>
                                </m:r>
                                <m:r>
                                  <a:rPr lang="en-US" sz="1400" b="0" smtClean="0">
                                    <a:latin typeface="Cambria Math" panose="02040503050406030204" pitchFamily="18" charset="0"/>
                                  </a:rPr>
                                  <m:t>.8</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m:t>
                                </m:r>
                                <m:r>
                                  <a:rPr lang="en-US" sz="1400" b="0" smtClean="0">
                                    <a:latin typeface="Cambria Math" panose="02040503050406030204" pitchFamily="18" charset="0"/>
                                  </a:rPr>
                                  <m:t>.4</m:t>
                                </m:r>
                              </m:oMath>
                            </m:oMathPara>
                          </a14:m>
                          <a:endParaRPr lang="es-ES_tradnl" sz="1400" dirty="0"/>
                        </a:p>
                      </a:txBody>
                      <a:tcPr/>
                    </a:tc>
                    <a:extLst>
                      <a:ext uri="{0D108BD9-81ED-4DB2-BD59-A6C34878D82A}">
                        <a16:rowId xmlns:a16="http://schemas.microsoft.com/office/drawing/2014/main" val="2314989511"/>
                      </a:ext>
                    </a:extLst>
                  </a:tr>
                </a:tbl>
              </a:graphicData>
            </a:graphic>
          </p:graphicFrame>
        </mc:Choice>
        <mc:Fallback xmlns="">
          <p:graphicFrame>
            <p:nvGraphicFramePr>
              <p:cNvPr id="8" name="Table 7">
                <a:extLst>
                  <a:ext uri="{FF2B5EF4-FFF2-40B4-BE49-F238E27FC236}">
                    <a16:creationId xmlns:a16="http://schemas.microsoft.com/office/drawing/2014/main" id="{021DA424-7D43-C051-5F00-085CF739EFBC}"/>
                  </a:ext>
                </a:extLst>
              </p:cNvPr>
              <p:cNvGraphicFramePr>
                <a:graphicFrameLocks noGrp="1"/>
              </p:cNvGraphicFramePr>
              <p:nvPr>
                <p:extLst>
                  <p:ext uri="{D42A27DB-BD31-4B8C-83A1-F6EECF244321}">
                    <p14:modId xmlns:p14="http://schemas.microsoft.com/office/powerpoint/2010/main" val="3448094795"/>
                  </p:ext>
                </p:extLst>
              </p:nvPr>
            </p:nvGraphicFramePr>
            <p:xfrm>
              <a:off x="9387597" y="4923912"/>
              <a:ext cx="2203769" cy="628546"/>
            </p:xfrm>
            <a:graphic>
              <a:graphicData uri="http://schemas.openxmlformats.org/drawingml/2006/table">
                <a:tbl>
                  <a:tblPr firstRow="1" bandRow="1">
                    <a:tableStyleId>{7DF18680-E054-41AD-8BC1-D1AEF772440D}</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1.1</a:t>
                          </a:r>
                        </a:p>
                      </a:txBody>
                      <a:tcPr/>
                    </a:tc>
                    <a:tc>
                      <a:txBody>
                        <a:bodyPr/>
                        <a:lstStyle/>
                        <a:p>
                          <a:endParaRPr lang="en-AR"/>
                        </a:p>
                      </a:txBody>
                      <a:tcPr>
                        <a:blipFill>
                          <a:blip r:embed="rId5"/>
                          <a:stretch>
                            <a:fillRect l="-214706" t="-108000" r="-205882" b="-12000"/>
                          </a:stretch>
                        </a:blipFill>
                      </a:tcPr>
                    </a:tc>
                    <a:tc>
                      <a:txBody>
                        <a:bodyPr/>
                        <a:lstStyle/>
                        <a:p>
                          <a:endParaRPr lang="en-AR"/>
                        </a:p>
                      </a:txBody>
                      <a:tcPr>
                        <a:blipFill>
                          <a:blip r:embed="rId5"/>
                          <a:stretch>
                            <a:fillRect l="-314706" t="-108000" r="-105882" b="-12000"/>
                          </a:stretch>
                        </a:blipFill>
                      </a:tcPr>
                    </a:tc>
                    <a:tc>
                      <a:txBody>
                        <a:bodyPr/>
                        <a:lstStyle/>
                        <a:p>
                          <a:endParaRPr lang="en-AR"/>
                        </a:p>
                      </a:txBody>
                      <a:tcPr>
                        <a:blipFill>
                          <a:blip r:embed="rId5"/>
                          <a:stretch>
                            <a:fillRect l="-414706" t="-108000" r="-5882" b="-12000"/>
                          </a:stretch>
                        </a:blipFill>
                      </a:tcPr>
                    </a:tc>
                    <a:extLst>
                      <a:ext uri="{0D108BD9-81ED-4DB2-BD59-A6C34878D82A}">
                        <a16:rowId xmlns:a16="http://schemas.microsoft.com/office/drawing/2014/main" val="2314989511"/>
                      </a:ext>
                    </a:extLst>
                  </a:tr>
                </a:tbl>
              </a:graphicData>
            </a:graphic>
          </p:graphicFrame>
        </mc:Fallback>
      </mc:AlternateContent>
      <p:cxnSp>
        <p:nvCxnSpPr>
          <p:cNvPr id="11" name="Straight Arrow Connector 10">
            <a:extLst>
              <a:ext uri="{FF2B5EF4-FFF2-40B4-BE49-F238E27FC236}">
                <a16:creationId xmlns:a16="http://schemas.microsoft.com/office/drawing/2014/main" id="{2A4CA07C-BF16-B2E4-B6CA-9E684997A034}"/>
              </a:ext>
            </a:extLst>
          </p:cNvPr>
          <p:cNvCxnSpPr/>
          <p:nvPr/>
        </p:nvCxnSpPr>
        <p:spPr>
          <a:xfrm flipV="1">
            <a:off x="7397433" y="1524000"/>
            <a:ext cx="0" cy="1905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735888C-3B5A-36CB-4910-D530F3F311B6}"/>
              </a:ext>
            </a:extLst>
          </p:cNvPr>
          <p:cNvCxnSpPr>
            <a:cxnSpLocks/>
          </p:cNvCxnSpPr>
          <p:nvPr/>
        </p:nvCxnSpPr>
        <p:spPr>
          <a:xfrm>
            <a:off x="7397433" y="3429000"/>
            <a:ext cx="3857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5E6FA5BE-E952-AE28-CC7F-B9856A187A67}"/>
              </a:ext>
            </a:extLst>
          </p:cNvPr>
          <p:cNvSpPr txBox="1"/>
          <p:nvPr/>
        </p:nvSpPr>
        <p:spPr>
          <a:xfrm>
            <a:off x="8031296" y="3407114"/>
            <a:ext cx="2712602" cy="338554"/>
          </a:xfrm>
          <a:prstGeom prst="rect">
            <a:avLst/>
          </a:prstGeom>
          <a:noFill/>
        </p:spPr>
        <p:txBody>
          <a:bodyPr wrap="none" rtlCol="0">
            <a:spAutoFit/>
          </a:bodyPr>
          <a:lstStyle/>
          <a:p>
            <a:r>
              <a:rPr lang="es-ES_tradnl" sz="1600" dirty="0"/>
              <a:t>Iteraciones de entrenamiento</a:t>
            </a:r>
          </a:p>
        </p:txBody>
      </p:sp>
      <p:sp>
        <p:nvSpPr>
          <p:cNvPr id="16" name="TextBox 15">
            <a:extLst>
              <a:ext uri="{FF2B5EF4-FFF2-40B4-BE49-F238E27FC236}">
                <a16:creationId xmlns:a16="http://schemas.microsoft.com/office/drawing/2014/main" id="{6EEB52C8-B45C-C2BC-70B7-81F9CB2DC419}"/>
              </a:ext>
            </a:extLst>
          </p:cNvPr>
          <p:cNvSpPr txBox="1"/>
          <p:nvPr/>
        </p:nvSpPr>
        <p:spPr>
          <a:xfrm>
            <a:off x="7427107" y="1303148"/>
            <a:ext cx="287258" cy="369332"/>
          </a:xfrm>
          <a:prstGeom prst="rect">
            <a:avLst/>
          </a:prstGeom>
          <a:noFill/>
        </p:spPr>
        <p:txBody>
          <a:bodyPr wrap="none" rtlCol="0">
            <a:spAutoFit/>
          </a:bodyPr>
          <a:lstStyle/>
          <a:p>
            <a:r>
              <a:rPr lang="es-ES" dirty="0" err="1"/>
              <a:t>ε</a:t>
            </a:r>
            <a:endParaRPr lang="es-ES_tradnl" dirty="0"/>
          </a:p>
        </p:txBody>
      </p:sp>
      <p:sp>
        <p:nvSpPr>
          <p:cNvPr id="24" name="Arc 23">
            <a:extLst>
              <a:ext uri="{FF2B5EF4-FFF2-40B4-BE49-F238E27FC236}">
                <a16:creationId xmlns:a16="http://schemas.microsoft.com/office/drawing/2014/main" id="{2AB2F6F3-B41D-C201-5F43-8F862025C571}"/>
              </a:ext>
            </a:extLst>
          </p:cNvPr>
          <p:cNvSpPr/>
          <p:nvPr/>
        </p:nvSpPr>
        <p:spPr>
          <a:xfrm rot="10800000">
            <a:off x="7427107" y="947719"/>
            <a:ext cx="5030925" cy="2423453"/>
          </a:xfrm>
          <a:prstGeom prst="arc">
            <a:avLst>
              <a:gd name="adj1" fmla="val 15342385"/>
              <a:gd name="adj2" fmla="val 2138949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25" name="Rounded Rectangle 24">
            <a:extLst>
              <a:ext uri="{FF2B5EF4-FFF2-40B4-BE49-F238E27FC236}">
                <a16:creationId xmlns:a16="http://schemas.microsoft.com/office/drawing/2014/main" id="{CE5D0448-7AD5-F0C4-B719-0416C127DB0C}"/>
              </a:ext>
            </a:extLst>
          </p:cNvPr>
          <p:cNvSpPr/>
          <p:nvPr/>
        </p:nvSpPr>
        <p:spPr>
          <a:xfrm>
            <a:off x="8776448" y="3922335"/>
            <a:ext cx="329047" cy="57078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ounded Rectangle 25">
            <a:extLst>
              <a:ext uri="{FF2B5EF4-FFF2-40B4-BE49-F238E27FC236}">
                <a16:creationId xmlns:a16="http://schemas.microsoft.com/office/drawing/2014/main" id="{4256B5FE-8E94-11A8-AB49-4D5C6A152FA2}"/>
              </a:ext>
            </a:extLst>
          </p:cNvPr>
          <p:cNvSpPr/>
          <p:nvPr/>
        </p:nvSpPr>
        <p:spPr>
          <a:xfrm>
            <a:off x="10324957" y="4923912"/>
            <a:ext cx="329047" cy="57078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ED3B807B-B573-F23D-50CC-66EF1074B27F}"/>
              </a:ext>
            </a:extLst>
          </p:cNvPr>
          <p:cNvCxnSpPr>
            <a:cxnSpLocks/>
            <a:endCxn id="15" idx="3"/>
          </p:cNvCxnSpPr>
          <p:nvPr/>
        </p:nvCxnSpPr>
        <p:spPr>
          <a:xfrm flipV="1">
            <a:off x="10489480" y="3576391"/>
            <a:ext cx="254418" cy="1192833"/>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47CDA3-F53D-7039-CC81-8D0C59D3A505}"/>
              </a:ext>
            </a:extLst>
          </p:cNvPr>
          <p:cNvCxnSpPr>
            <a:cxnSpLocks/>
          </p:cNvCxnSpPr>
          <p:nvPr/>
        </p:nvCxnSpPr>
        <p:spPr>
          <a:xfrm flipH="1" flipV="1">
            <a:off x="7714365" y="3536326"/>
            <a:ext cx="1226606" cy="356732"/>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1258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850649"/>
                <a:ext cx="10691265" cy="4234464"/>
              </a:xfrm>
            </p:spPr>
            <p:txBody>
              <a:bodyPr>
                <a:normAutofit/>
              </a:bodyPr>
              <a:lstStyle/>
              <a:p>
                <a:pPr marL="0" indent="0">
                  <a:buNone/>
                </a:pPr>
                <a:r>
                  <a:rPr lang="es-ES_tradnl" sz="2400" dirty="0"/>
                  <a:t>Una vez que termina el entrenamiento, asumimos que el modelo aprende. La política encontrada es la óptima, y se verifica que:</a:t>
                </a:r>
              </a:p>
              <a:p>
                <a:pPr marL="0" indent="0" algn="ctr">
                  <a:buNone/>
                </a:pPr>
                <a:r>
                  <a:rPr lang="es-ES_tradnl" sz="2400" dirty="0"/>
                  <a:t> </a:t>
                </a:r>
                <a14:m>
                  <m:oMath xmlns:m="http://schemas.openxmlformats.org/officeDocument/2006/math">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𝜋</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r>
                      <a:rPr lang="en-US" sz="2400" b="0" i="1" smtClean="0">
                        <a:latin typeface="Cambria Math" panose="02040503050406030204" pitchFamily="18" charset="0"/>
                      </a:rPr>
                      <m:t>𝑎𝑟𝑔𝑚𝑎𝑥</m:t>
                    </m:r>
                    <m:r>
                      <a:rPr lang="en-US" sz="2400" b="0" i="1" smtClean="0">
                        <a:latin typeface="Cambria Math" panose="02040503050406030204" pitchFamily="18" charset="0"/>
                      </a:rPr>
                      <m:t>(</m:t>
                    </m:r>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e>
                    </m:d>
                    <m:r>
                      <a:rPr lang="en-US" sz="2400" b="0" i="1" smtClean="0">
                        <a:latin typeface="Cambria Math" panose="02040503050406030204" pitchFamily="18" charset="0"/>
                      </a:rPr>
                      <m:t>)</m:t>
                    </m:r>
                  </m:oMath>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850649"/>
                <a:ext cx="10691265" cy="4234464"/>
              </a:xfrm>
              <a:blipFill>
                <a:blip r:embed="rId3"/>
                <a:stretch>
                  <a:fillRect l="-949" t="-59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69</a:t>
            </a:fld>
            <a:endParaRPr lang="en-US" dirty="0"/>
          </a:p>
        </p:txBody>
      </p:sp>
      <p:sp>
        <p:nvSpPr>
          <p:cNvPr id="14" name="Oval 13">
            <a:extLst>
              <a:ext uri="{FF2B5EF4-FFF2-40B4-BE49-F238E27FC236}">
                <a16:creationId xmlns:a16="http://schemas.microsoft.com/office/drawing/2014/main" id="{FA56BB43-A73C-FDE2-4D94-928743CE21FC}"/>
              </a:ext>
            </a:extLst>
          </p:cNvPr>
          <p:cNvSpPr/>
          <p:nvPr/>
        </p:nvSpPr>
        <p:spPr>
          <a:xfrm>
            <a:off x="5945661" y="363546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5" name="Oval 14">
            <a:extLst>
              <a:ext uri="{FF2B5EF4-FFF2-40B4-BE49-F238E27FC236}">
                <a16:creationId xmlns:a16="http://schemas.microsoft.com/office/drawing/2014/main" id="{DE51FD5A-1BFF-577F-8247-6E7FF2E1E6FC}"/>
              </a:ext>
            </a:extLst>
          </p:cNvPr>
          <p:cNvSpPr/>
          <p:nvPr/>
        </p:nvSpPr>
        <p:spPr>
          <a:xfrm>
            <a:off x="5165001" y="4607217"/>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6" name="Oval 15">
            <a:extLst>
              <a:ext uri="{FF2B5EF4-FFF2-40B4-BE49-F238E27FC236}">
                <a16:creationId xmlns:a16="http://schemas.microsoft.com/office/drawing/2014/main" id="{B264F7D8-6D17-B7BF-83C1-05E3C09A58A5}"/>
              </a:ext>
            </a:extLst>
          </p:cNvPr>
          <p:cNvSpPr/>
          <p:nvPr/>
        </p:nvSpPr>
        <p:spPr>
          <a:xfrm>
            <a:off x="6701292" y="4607217"/>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9" name="Straight Arrow Connector 18">
            <a:extLst>
              <a:ext uri="{FF2B5EF4-FFF2-40B4-BE49-F238E27FC236}">
                <a16:creationId xmlns:a16="http://schemas.microsoft.com/office/drawing/2014/main" id="{BB79A4BF-F0B9-4309-29F9-83D425DE3740}"/>
              </a:ext>
            </a:extLst>
          </p:cNvPr>
          <p:cNvCxnSpPr>
            <a:stCxn id="14" idx="3"/>
            <a:endCxn id="15" idx="7"/>
          </p:cNvCxnSpPr>
          <p:nvPr/>
        </p:nvCxnSpPr>
        <p:spPr>
          <a:xfrm flipH="1">
            <a:off x="5587102" y="4057570"/>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248C3E-7ABC-56C3-3A09-98508E32BC73}"/>
              </a:ext>
            </a:extLst>
          </p:cNvPr>
          <p:cNvCxnSpPr>
            <a:cxnSpLocks/>
            <a:stCxn id="14" idx="5"/>
            <a:endCxn id="16" idx="1"/>
          </p:cNvCxnSpPr>
          <p:nvPr/>
        </p:nvCxnSpPr>
        <p:spPr>
          <a:xfrm>
            <a:off x="6367762" y="4057570"/>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360A37-A119-6049-C7B7-C8E7AD49D1CE}"/>
                  </a:ext>
                </a:extLst>
              </p:cNvPr>
              <p:cNvSpPr txBox="1"/>
              <p:nvPr/>
            </p:nvSpPr>
            <p:spPr>
              <a:xfrm>
                <a:off x="7177480" y="4679638"/>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3" name="TextBox 22">
                <a:extLst>
                  <a:ext uri="{FF2B5EF4-FFF2-40B4-BE49-F238E27FC236}">
                    <a16:creationId xmlns:a16="http://schemas.microsoft.com/office/drawing/2014/main" id="{D7360A37-A119-6049-C7B7-C8E7AD49D1CE}"/>
                  </a:ext>
                </a:extLst>
              </p:cNvPr>
              <p:cNvSpPr txBox="1">
                <a:spLocks noRot="1" noChangeAspect="1" noMove="1" noResize="1" noEditPoints="1" noAdjustHandles="1" noChangeArrowheads="1" noChangeShapeType="1" noTextEdit="1"/>
              </p:cNvSpPr>
              <p:nvPr/>
            </p:nvSpPr>
            <p:spPr>
              <a:xfrm>
                <a:off x="7177480" y="4679638"/>
                <a:ext cx="703728" cy="369332"/>
              </a:xfrm>
              <a:prstGeom prst="rect">
                <a:avLst/>
              </a:prstGeom>
              <a:blipFill>
                <a:blip r:embed="rId5"/>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6E8663-180B-AC00-968C-08C6ED28EF03}"/>
                  </a:ext>
                </a:extLst>
              </p:cNvPr>
              <p:cNvSpPr txBox="1"/>
              <p:nvPr/>
            </p:nvSpPr>
            <p:spPr>
              <a:xfrm>
                <a:off x="4541771" y="4690127"/>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4" name="TextBox 23">
                <a:extLst>
                  <a:ext uri="{FF2B5EF4-FFF2-40B4-BE49-F238E27FC236}">
                    <a16:creationId xmlns:a16="http://schemas.microsoft.com/office/drawing/2014/main" id="{406E8663-180B-AC00-968C-08C6ED28EF03}"/>
                  </a:ext>
                </a:extLst>
              </p:cNvPr>
              <p:cNvSpPr txBox="1">
                <a:spLocks noRot="1" noChangeAspect="1" noMove="1" noResize="1" noEditPoints="1" noAdjustHandles="1" noChangeArrowheads="1" noChangeShapeType="1" noTextEdit="1"/>
              </p:cNvSpPr>
              <p:nvPr/>
            </p:nvSpPr>
            <p:spPr>
              <a:xfrm>
                <a:off x="4541771" y="4690127"/>
                <a:ext cx="703728" cy="369332"/>
              </a:xfrm>
              <a:prstGeom prst="rect">
                <a:avLst/>
              </a:prstGeom>
              <a:blipFill>
                <a:blip r:embed="rId6"/>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E0412B7-27CC-2675-DE32-501B0B3FF3F5}"/>
                  </a:ext>
                </a:extLst>
              </p:cNvPr>
              <p:cNvSpPr txBox="1"/>
              <p:nvPr/>
            </p:nvSpPr>
            <p:spPr>
              <a:xfrm>
                <a:off x="5229817" y="4057569"/>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5" name="TextBox 24">
                <a:extLst>
                  <a:ext uri="{FF2B5EF4-FFF2-40B4-BE49-F238E27FC236}">
                    <a16:creationId xmlns:a16="http://schemas.microsoft.com/office/drawing/2014/main" id="{1E0412B7-27CC-2675-DE32-501B0B3FF3F5}"/>
                  </a:ext>
                </a:extLst>
              </p:cNvPr>
              <p:cNvSpPr txBox="1">
                <a:spLocks noRot="1" noChangeAspect="1" noMove="1" noResize="1" noEditPoints="1" noAdjustHandles="1" noChangeArrowheads="1" noChangeShapeType="1" noTextEdit="1"/>
              </p:cNvSpPr>
              <p:nvPr/>
            </p:nvSpPr>
            <p:spPr>
              <a:xfrm>
                <a:off x="5229817" y="4057569"/>
                <a:ext cx="703728"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2778146-0962-73BE-A136-F89B38882213}"/>
                  </a:ext>
                </a:extLst>
              </p:cNvPr>
              <p:cNvSpPr txBox="1"/>
              <p:nvPr/>
            </p:nvSpPr>
            <p:spPr>
              <a:xfrm>
                <a:off x="6570737" y="4057569"/>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6" name="TextBox 25">
                <a:extLst>
                  <a:ext uri="{FF2B5EF4-FFF2-40B4-BE49-F238E27FC236}">
                    <a16:creationId xmlns:a16="http://schemas.microsoft.com/office/drawing/2014/main" id="{42778146-0962-73BE-A136-F89B38882213}"/>
                  </a:ext>
                </a:extLst>
              </p:cNvPr>
              <p:cNvSpPr txBox="1">
                <a:spLocks noRot="1" noChangeAspect="1" noMove="1" noResize="1" noEditPoints="1" noAdjustHandles="1" noChangeArrowheads="1" noChangeShapeType="1" noTextEdit="1"/>
              </p:cNvSpPr>
              <p:nvPr/>
            </p:nvSpPr>
            <p:spPr>
              <a:xfrm>
                <a:off x="6570737" y="4057569"/>
                <a:ext cx="703728"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14CCBA-A596-67FF-B331-4E81EEF29FA0}"/>
                  </a:ext>
                </a:extLst>
              </p:cNvPr>
              <p:cNvSpPr txBox="1"/>
              <p:nvPr/>
            </p:nvSpPr>
            <p:spPr>
              <a:xfrm>
                <a:off x="4189906" y="5238185"/>
                <a:ext cx="6881505" cy="369332"/>
              </a:xfrm>
              <a:prstGeom prst="rect">
                <a:avLst/>
              </a:prstGeom>
              <a:noFill/>
            </p:spPr>
            <p:txBody>
              <a:bodyPr wrap="squar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=1 </m:t>
                    </m:r>
                  </m:oMath>
                </a14:m>
                <a:r>
                  <a:rPr lang="es-ES_tradnl" dirty="0"/>
                  <a:t>para la acción que corresponda al </a:t>
                </a:r>
                <a:r>
                  <a:rPr lang="es-ES_tradnl" dirty="0" err="1"/>
                  <a:t>max</a:t>
                </a:r>
                <a:r>
                  <a:rPr lang="es-ES_tradnl"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m:t>
                        </m:r>
                      </m:sup>
                    </m:sSup>
                  </m:oMath>
                </a14:m>
                <a:r>
                  <a:rPr lang="es-ES_tradnl"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oMath>
                </a14:m>
                <a:endParaRPr lang="es-ES_tradnl" dirty="0"/>
              </a:p>
            </p:txBody>
          </p:sp>
        </mc:Choice>
        <mc:Fallback xmlns="">
          <p:sp>
            <p:nvSpPr>
              <p:cNvPr id="27" name="TextBox 26">
                <a:extLst>
                  <a:ext uri="{FF2B5EF4-FFF2-40B4-BE49-F238E27FC236}">
                    <a16:creationId xmlns:a16="http://schemas.microsoft.com/office/drawing/2014/main" id="{CD14CCBA-A596-67FF-B331-4E81EEF29FA0}"/>
                  </a:ext>
                </a:extLst>
              </p:cNvPr>
              <p:cNvSpPr txBox="1">
                <a:spLocks noRot="1" noChangeAspect="1" noMove="1" noResize="1" noEditPoints="1" noAdjustHandles="1" noChangeArrowheads="1" noChangeShapeType="1" noTextEdit="1"/>
              </p:cNvSpPr>
              <p:nvPr/>
            </p:nvSpPr>
            <p:spPr>
              <a:xfrm>
                <a:off x="4189906" y="5238185"/>
                <a:ext cx="6881505" cy="369332"/>
              </a:xfrm>
              <a:prstGeom prst="rect">
                <a:avLst/>
              </a:prstGeom>
              <a:blipFill>
                <a:blip r:embed="rId9"/>
                <a:stretch>
                  <a:fillRect t="-6667" b="-2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46349F-5A80-FECD-7E04-FE4263DAA18F}"/>
                  </a:ext>
                </a:extLst>
              </p:cNvPr>
              <p:cNvSpPr txBox="1"/>
              <p:nvPr/>
            </p:nvSpPr>
            <p:spPr>
              <a:xfrm>
                <a:off x="4189905" y="5594948"/>
                <a:ext cx="6881505" cy="369332"/>
              </a:xfrm>
              <a:prstGeom prst="rect">
                <a:avLst/>
              </a:prstGeom>
              <a:noFill/>
            </p:spPr>
            <p:txBody>
              <a:bodyPr wrap="square" rtlCol="0">
                <a:spAutoFit/>
              </a:bodyPr>
              <a:lstStyle/>
              <a:p>
                <a14:m>
                  <m:oMath xmlns:m="http://schemas.openxmlformats.org/officeDocument/2006/math">
                    <m:sSup>
                      <m:sSupPr>
                        <m:ctrlPr>
                          <a:rPr lang="es-ES_tradnl" b="0" i="1" smtClean="0">
                            <a:latin typeface="Cambria Math" panose="02040503050406030204" pitchFamily="18" charset="0"/>
                            <a:ea typeface="Cambria Math" panose="02040503050406030204" pitchFamily="18" charset="0"/>
                          </a:rPr>
                        </m:ctrlPr>
                      </m:sSupPr>
                      <m:e>
                        <m:r>
                          <a:rPr lang="es-ES_tradnl" b="0" i="1" smtClean="0">
                            <a:latin typeface="Cambria Math" panose="02040503050406030204" pitchFamily="18" charset="0"/>
                            <a:ea typeface="Cambria Math" panose="02040503050406030204" pitchFamily="18" charset="0"/>
                          </a:rPr>
                          <m:t>𝜋</m:t>
                        </m:r>
                      </m:e>
                      <m:sup>
                        <m:r>
                          <a:rPr lang="es-ES_tradnl" b="0" i="1" smtClean="0">
                            <a:latin typeface="Cambria Math" panose="02040503050406030204" pitchFamily="18" charset="0"/>
                            <a:ea typeface="Cambria Math" panose="02040503050406030204" pitchFamily="18" charset="0"/>
                          </a:rPr>
                          <m:t>∗</m:t>
                        </m:r>
                      </m:sup>
                    </m:sSup>
                    <m:r>
                      <a:rPr lang="es-ES_tradnl" b="0" i="1" smtClean="0">
                        <a:latin typeface="Cambria Math" panose="02040503050406030204" pitchFamily="18" charset="0"/>
                        <a:ea typeface="Cambria Math" panose="02040503050406030204" pitchFamily="18" charset="0"/>
                      </a:rPr>
                      <m:t>=0 </m:t>
                    </m:r>
                  </m:oMath>
                </a14:m>
                <a:r>
                  <a:rPr lang="es-ES_tradnl" dirty="0"/>
                  <a:t>para las restantes</a:t>
                </a:r>
              </a:p>
            </p:txBody>
          </p:sp>
        </mc:Choice>
        <mc:Fallback xmlns="">
          <p:sp>
            <p:nvSpPr>
              <p:cNvPr id="28" name="TextBox 27">
                <a:extLst>
                  <a:ext uri="{FF2B5EF4-FFF2-40B4-BE49-F238E27FC236}">
                    <a16:creationId xmlns:a16="http://schemas.microsoft.com/office/drawing/2014/main" id="{3846349F-5A80-FECD-7E04-FE4263DAA18F}"/>
                  </a:ext>
                </a:extLst>
              </p:cNvPr>
              <p:cNvSpPr txBox="1">
                <a:spLocks noRot="1" noChangeAspect="1" noMove="1" noResize="1" noEditPoints="1" noAdjustHandles="1" noChangeArrowheads="1" noChangeShapeType="1" noTextEdit="1"/>
              </p:cNvSpPr>
              <p:nvPr/>
            </p:nvSpPr>
            <p:spPr>
              <a:xfrm>
                <a:off x="4189905" y="5594948"/>
                <a:ext cx="6881505" cy="369332"/>
              </a:xfrm>
              <a:prstGeom prst="rect">
                <a:avLst/>
              </a:prstGeom>
              <a:blipFill>
                <a:blip r:embed="rId10"/>
                <a:stretch>
                  <a:fillRect t="-6667" b="-2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1635878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Una de las aplicaciones de este teorema es el denominado clasificador bayesiano ingenuo.</a:t>
            </a:r>
          </a:p>
          <a:p>
            <a:pPr marL="0" indent="0">
              <a:buNone/>
            </a:pPr>
            <a:r>
              <a:rPr lang="es-ES_tradnl" sz="2400" dirty="0"/>
              <a:t>Este clasificador utiliza la probabilidad de observar atributos, dado un resultado, para estimar la probabilidad de observar el resultado </a:t>
            </a:r>
            <a:r>
              <a:rPr lang="es-ES_tradnl" sz="2400" dirty="0" err="1"/>
              <a:t>y</a:t>
            </a:r>
            <a:r>
              <a:rPr lang="es-ES_tradnl" sz="2400" baseline="-25000" dirty="0" err="1"/>
              <a:t>j</a:t>
            </a:r>
            <a:r>
              <a:rPr lang="es-ES_tradnl" sz="2400" dirty="0"/>
              <a:t>, dado un conjunto de atributos.</a:t>
            </a:r>
          </a:p>
        </p:txBody>
      </p:sp>
    </p:spTree>
    <p:extLst>
      <p:ext uri="{BB962C8B-B14F-4D97-AF65-F5344CB8AC3E}">
        <p14:creationId xmlns:p14="http://schemas.microsoft.com/office/powerpoint/2010/main" val="4245941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dirty="0"/>
              <a:t>Generalmente, la Política Óptima es en este proceso </a:t>
            </a:r>
            <a:r>
              <a:rPr lang="es-ES_tradnl" sz="2400" b="1" dirty="0">
                <a:solidFill>
                  <a:schemeClr val="accent4"/>
                </a:solidFill>
              </a:rPr>
              <a:t>determinista</a:t>
            </a:r>
            <a:r>
              <a:rPr lang="es-ES_tradnl" sz="2400" dirty="0"/>
              <a:t> ya que siempre elige la mejor acción.</a:t>
            </a:r>
          </a:p>
          <a:p>
            <a:pPr marL="0" indent="0">
              <a:buNone/>
            </a:pPr>
            <a:r>
              <a:rPr lang="es-ES_tradnl" sz="2400" dirty="0"/>
              <a:t>Sin embargo, la Política Óptima puede ser estocástica si hay un empate entre dos valores Q. En ese caso, la Política Óptima elige cualquiera de las dos acciones correspondientes con igual probabilidad. </a:t>
            </a:r>
          </a:p>
          <a:p>
            <a:pPr marL="0" indent="0">
              <a:buNone/>
            </a:pPr>
            <a:r>
              <a:rPr lang="es-ES_tradnl" sz="2400" i="1" dirty="0">
                <a:solidFill>
                  <a:schemeClr val="accent1">
                    <a:lumMod val="75000"/>
                  </a:schemeClr>
                </a:solidFill>
              </a:rPr>
              <a:t>En juego con oponentes, una política óptima estocástica es necesaria porque una política determinista daría como resultado que el agente realice movimientos predecibles que su oponente podría derrotar fácilmente.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70</a:t>
            </a:fld>
            <a:endParaRPr lang="en-US" dirty="0"/>
          </a:p>
        </p:txBody>
      </p:sp>
      <p:sp>
        <p:nvSpPr>
          <p:cNvPr id="11" name="TextBox 10">
            <a:extLst>
              <a:ext uri="{FF2B5EF4-FFF2-40B4-BE49-F238E27FC236}">
                <a16:creationId xmlns:a16="http://schemas.microsoft.com/office/drawing/2014/main" id="{4AB13714-FB71-333F-0C7A-2A3BC3C8CBDA}"/>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¿Pero, como hace para seleccionarse la política a raíz del valor?</a:t>
            </a:r>
          </a:p>
        </p:txBody>
      </p:sp>
    </p:spTree>
    <p:extLst>
      <p:ext uri="{BB962C8B-B14F-4D97-AF65-F5344CB8AC3E}">
        <p14:creationId xmlns:p14="http://schemas.microsoft.com/office/powerpoint/2010/main" val="1394223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8485"/>
            <a:ext cx="10691265" cy="4376628"/>
          </a:xfrm>
        </p:spPr>
        <p:txBody>
          <a:bodyPr>
            <a:normAutofit fontScale="92500" lnSpcReduction="20000"/>
          </a:bodyPr>
          <a:lstStyle/>
          <a:p>
            <a:pPr marL="0" indent="0">
              <a:buNone/>
            </a:pPr>
            <a:r>
              <a:rPr lang="es-ES_tradnl" dirty="0"/>
              <a:t>Otros algoritmos se basan en procedimientos similares, aunque algunos se basan directamente en política en vez de valores. Las diferencias se pueden resumir en:</a:t>
            </a:r>
          </a:p>
          <a:p>
            <a:r>
              <a:rPr lang="es-ES_tradnl" b="1" dirty="0">
                <a:solidFill>
                  <a:schemeClr val="accent1"/>
                </a:solidFill>
              </a:rPr>
              <a:t>Frecuencia</a:t>
            </a:r>
            <a:r>
              <a:rPr lang="es-ES_tradnl" dirty="0"/>
              <a:t>: El número de pasos hacia adelante dados antes de una actualización.</a:t>
            </a:r>
          </a:p>
          <a:p>
            <a:pPr lvl="1"/>
            <a:r>
              <a:rPr lang="es-ES_tradnl" dirty="0"/>
              <a:t>Por episodio.</a:t>
            </a:r>
          </a:p>
          <a:p>
            <a:pPr lvl="1"/>
            <a:r>
              <a:rPr lang="es-ES_tradnl" dirty="0"/>
              <a:t>Por cada paso</a:t>
            </a:r>
          </a:p>
          <a:p>
            <a:pPr lvl="1"/>
            <a:r>
              <a:rPr lang="es-ES_tradnl" dirty="0"/>
              <a:t>n-pasos</a:t>
            </a:r>
          </a:p>
          <a:p>
            <a:r>
              <a:rPr lang="es-ES_tradnl" b="1" dirty="0">
                <a:solidFill>
                  <a:schemeClr val="accent4"/>
                </a:solidFill>
              </a:rPr>
              <a:t>Profundidad</a:t>
            </a:r>
            <a:r>
              <a:rPr lang="es-ES_tradnl" dirty="0"/>
              <a:t>: El número de pasos hacia atrás para propagar una actualización.</a:t>
            </a:r>
          </a:p>
          <a:p>
            <a:pPr lvl="1"/>
            <a:r>
              <a:rPr lang="es-ES_tradnl" dirty="0"/>
              <a:t>Por episodio.</a:t>
            </a:r>
          </a:p>
          <a:p>
            <a:pPr lvl="1"/>
            <a:r>
              <a:rPr lang="es-ES_tradnl" dirty="0"/>
              <a:t>Por cada paso</a:t>
            </a:r>
          </a:p>
          <a:p>
            <a:pPr lvl="1"/>
            <a:r>
              <a:rPr lang="es-ES_tradnl" dirty="0"/>
              <a:t>n-pasos</a:t>
            </a:r>
          </a:p>
          <a:p>
            <a:r>
              <a:rPr lang="es-ES_tradnl" b="1" dirty="0">
                <a:solidFill>
                  <a:schemeClr val="accent6"/>
                </a:solidFill>
              </a:rPr>
              <a:t>Formula</a:t>
            </a:r>
            <a:r>
              <a:rPr lang="es-ES_tradnl" dirty="0"/>
              <a:t>: Fórmula que se utiliza para calcular la estimación actualizada.</a:t>
            </a:r>
          </a:p>
          <a:p>
            <a:pPr lvl="1"/>
            <a:r>
              <a:rPr lang="es-ES_tradnl" dirty="0"/>
              <a:t>Diferentes algoritmos usan diferentes variantes de la ecuación de </a:t>
            </a:r>
            <a:r>
              <a:rPr lang="es-ES_tradnl" dirty="0" err="1"/>
              <a:t>Bellman</a:t>
            </a:r>
            <a:r>
              <a:rPr lang="es-ES_tradnl" dirty="0"/>
              <a:t>. </a:t>
            </a:r>
          </a:p>
          <a:p>
            <a:pPr lvl="1"/>
            <a:r>
              <a:rPr lang="es-ES_tradnl" dirty="0"/>
              <a:t>Si se basa en políticas, se aumenta o disminuye la probabilidad en base a la recompensa recibida.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71</a:t>
            </a:fld>
            <a:endParaRPr lang="en-US" dirty="0"/>
          </a:p>
        </p:txBody>
      </p:sp>
    </p:spTree>
    <p:extLst>
      <p:ext uri="{BB962C8B-B14F-4D97-AF65-F5344CB8AC3E}">
        <p14:creationId xmlns:p14="http://schemas.microsoft.com/office/powerpoint/2010/main" val="776369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Mejora la estimación</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50E6FDF6-BC4C-02A6-A449-953E80FD7B30}"/>
                  </a:ext>
                </a:extLst>
              </p:cNvPr>
              <p:cNvSpPr txBox="1">
                <a:spLocks noGrp="1"/>
              </p:cNvSpPr>
              <p:nvPr>
                <p:ph idx="1"/>
              </p:nvPr>
            </p:nvSpPr>
            <p:spPr>
              <a:xfrm>
                <a:off x="700635" y="2293126"/>
                <a:ext cx="4533742" cy="430887"/>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r>
                        <m:rPr>
                          <m:nor/>
                        </m:rPr>
                        <a:rPr lang="en-US" b="0" i="0" smtClean="0">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1 </m:t>
                              </m:r>
                            </m:sub>
                          </m:sSub>
                          <m:r>
                            <a:rPr lang="en-US" b="0" i="1" smtClean="0">
                              <a:latin typeface="Cambria Math" panose="02040503050406030204" pitchFamily="18" charset="0"/>
                              <a:ea typeface="Cambria Math" panose="02040503050406030204" pitchFamily="18" charset="0"/>
                            </a:rPr>
                            <m:t>)</m:t>
                          </m:r>
                        </m:e>
                      </m:d>
                    </m:oMath>
                  </m:oMathPara>
                </a14:m>
                <a:endParaRPr lang="es-ES_tradnl" dirty="0"/>
              </a:p>
            </p:txBody>
          </p:sp>
        </mc:Choice>
        <mc:Fallback xmlns="">
          <p:sp>
            <p:nvSpPr>
              <p:cNvPr id="10" name="Content Placeholder 9">
                <a:extLst>
                  <a:ext uri="{FF2B5EF4-FFF2-40B4-BE49-F238E27FC236}">
                    <a16:creationId xmlns:a16="http://schemas.microsoft.com/office/drawing/2014/main" id="{50E6FDF6-BC4C-02A6-A449-953E80FD7B30}"/>
                  </a:ext>
                </a:extLst>
              </p:cNvPr>
              <p:cNvSpPr txBox="1">
                <a:spLocks noGrp="1" noRot="1" noChangeAspect="1" noMove="1" noResize="1" noEditPoints="1" noAdjustHandles="1" noChangeArrowheads="1" noChangeShapeType="1" noTextEdit="1"/>
              </p:cNvSpPr>
              <p:nvPr>
                <p:ph idx="1"/>
              </p:nvPr>
            </p:nvSpPr>
            <p:spPr>
              <a:xfrm>
                <a:off x="700635" y="2293126"/>
                <a:ext cx="4533742" cy="430887"/>
              </a:xfrm>
              <a:prstGeom prst="rect">
                <a:avLst/>
              </a:prstGeom>
              <a:blipFill>
                <a:blip r:embed="rId4"/>
                <a:stretch>
                  <a:fillRect b="-14286"/>
                </a:stretch>
              </a:blipFill>
            </p:spPr>
            <p:txBody>
              <a:bodyPr/>
              <a:lstStyle/>
              <a:p>
                <a:r>
                  <a:rPr lang="es-ES_tradnl">
                    <a:noFill/>
                  </a:rPr>
                  <a:t> </a:t>
                </a:r>
              </a:p>
            </p:txBody>
          </p:sp>
        </mc:Fallback>
      </mc:AlternateContent>
      <p:pic>
        <p:nvPicPr>
          <p:cNvPr id="12" name="Picture 11" descr="A video game of a room&#10;&#10;Description automatically generated">
            <a:extLst>
              <a:ext uri="{FF2B5EF4-FFF2-40B4-BE49-F238E27FC236}">
                <a16:creationId xmlns:a16="http://schemas.microsoft.com/office/drawing/2014/main" id="{8CDA4CB2-23A1-0973-960F-147F3005E642}"/>
              </a:ext>
            </a:extLst>
          </p:cNvPr>
          <p:cNvPicPr>
            <a:picLocks noChangeAspect="1"/>
          </p:cNvPicPr>
          <p:nvPr/>
        </p:nvPicPr>
        <p:blipFill>
          <a:blip r:embed="rId5"/>
          <a:stretch>
            <a:fillRect/>
          </a:stretch>
        </p:blipFill>
        <p:spPr>
          <a:xfrm>
            <a:off x="0" y="0"/>
            <a:ext cx="12192000" cy="6873875"/>
          </a:xfrm>
          <a:prstGeom prst="rect">
            <a:avLst/>
          </a:prstGeom>
        </p:spPr>
      </p:pic>
      <p:sp>
        <p:nvSpPr>
          <p:cNvPr id="15" name="Title 1">
            <a:extLst>
              <a:ext uri="{FF2B5EF4-FFF2-40B4-BE49-F238E27FC236}">
                <a16:creationId xmlns:a16="http://schemas.microsoft.com/office/drawing/2014/main" id="{15C7C9CB-C0F2-250E-32AA-8BC8DF4EE561}"/>
              </a:ext>
            </a:extLst>
          </p:cNvPr>
          <p:cNvSpPr txBox="1">
            <a:spLocks/>
          </p:cNvSpPr>
          <p:nvPr/>
        </p:nvSpPr>
        <p:spPr>
          <a:xfrm>
            <a:off x="900101" y="794475"/>
            <a:ext cx="10691265" cy="92855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AU" sz="4800" dirty="0">
                <a:solidFill>
                  <a:schemeClr val="bg1"/>
                </a:solidFill>
              </a:rPr>
              <a:t>CAN It </a:t>
            </a:r>
            <a:r>
              <a:rPr lang="en-AU" sz="4800" strike="sngStrike" dirty="0">
                <a:solidFill>
                  <a:schemeClr val="bg1"/>
                </a:solidFill>
              </a:rPr>
              <a:t>run</a:t>
            </a:r>
            <a:r>
              <a:rPr lang="en-AU" sz="4800" dirty="0">
                <a:solidFill>
                  <a:schemeClr val="bg1"/>
                </a:solidFill>
              </a:rPr>
              <a:t> DOOM?</a:t>
            </a:r>
          </a:p>
        </p:txBody>
      </p:sp>
      <p:cxnSp>
        <p:nvCxnSpPr>
          <p:cNvPr id="19" name="Straight Arrow Connector 18">
            <a:extLst>
              <a:ext uri="{FF2B5EF4-FFF2-40B4-BE49-F238E27FC236}">
                <a16:creationId xmlns:a16="http://schemas.microsoft.com/office/drawing/2014/main" id="{46158B04-96AA-E31D-C3EC-4122AA3F253D}"/>
              </a:ext>
            </a:extLst>
          </p:cNvPr>
          <p:cNvCxnSpPr/>
          <p:nvPr/>
        </p:nvCxnSpPr>
        <p:spPr>
          <a:xfrm flipH="1" flipV="1">
            <a:off x="6373906" y="1541929"/>
            <a:ext cx="367553" cy="53955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715DFFE4-2119-F5B2-8071-98D60B002C9B}"/>
              </a:ext>
            </a:extLst>
          </p:cNvPr>
          <p:cNvSpPr txBox="1">
            <a:spLocks/>
          </p:cNvSpPr>
          <p:nvPr/>
        </p:nvSpPr>
        <p:spPr>
          <a:xfrm>
            <a:off x="6373906" y="2006205"/>
            <a:ext cx="1943527" cy="92855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AU" sz="4800" dirty="0">
                <a:solidFill>
                  <a:schemeClr val="bg1"/>
                </a:solidFill>
              </a:rPr>
              <a:t>Play</a:t>
            </a:r>
          </a:p>
        </p:txBody>
      </p:sp>
      <p:sp>
        <p:nvSpPr>
          <p:cNvPr id="21" name="Footer Placeholder 4">
            <a:extLst>
              <a:ext uri="{FF2B5EF4-FFF2-40B4-BE49-F238E27FC236}">
                <a16:creationId xmlns:a16="http://schemas.microsoft.com/office/drawing/2014/main" id="{B088CEF3-71CD-2CAF-B508-A287C65E8771}"/>
              </a:ext>
            </a:extLst>
          </p:cNvPr>
          <p:cNvSpPr>
            <a:spLocks noGrp="1"/>
          </p:cNvSpPr>
          <p:nvPr>
            <p:ph type="ftr" sz="quarter" idx="11"/>
          </p:nvPr>
        </p:nvSpPr>
        <p:spPr>
          <a:xfrm>
            <a:off x="715383" y="6356350"/>
            <a:ext cx="4539727" cy="365125"/>
          </a:xfrm>
        </p:spPr>
        <p:txBody>
          <a:bodyPr/>
          <a:lstStyle/>
          <a:p>
            <a:pPr>
              <a:spcAft>
                <a:spcPts val="600"/>
              </a:spcAft>
            </a:pPr>
            <a:r>
              <a:rPr lang="es-ES_tradnl" dirty="0">
                <a:solidFill>
                  <a:schemeClr val="bg1"/>
                </a:solidFill>
              </a:rPr>
              <a:t>Inteligencia Artificial – CEIA – FIUBA</a:t>
            </a:r>
          </a:p>
        </p:txBody>
      </p:sp>
      <p:sp>
        <p:nvSpPr>
          <p:cNvPr id="22" name="Slide Number Placeholder 5">
            <a:extLst>
              <a:ext uri="{FF2B5EF4-FFF2-40B4-BE49-F238E27FC236}">
                <a16:creationId xmlns:a16="http://schemas.microsoft.com/office/drawing/2014/main" id="{DA2EDD61-1D12-93CB-438B-D5CC39B2821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solidFill>
                  <a:schemeClr val="bg1"/>
                </a:solidFill>
              </a:rPr>
              <a:t>72</a:t>
            </a:fld>
            <a:endParaRPr lang="en-US" dirty="0">
              <a:solidFill>
                <a:schemeClr val="bg1"/>
              </a:solidFill>
            </a:endParaRPr>
          </a:p>
        </p:txBody>
      </p:sp>
    </p:spTree>
    <p:extLst>
      <p:ext uri="{BB962C8B-B14F-4D97-AF65-F5344CB8AC3E}">
        <p14:creationId xmlns:p14="http://schemas.microsoft.com/office/powerpoint/2010/main" val="3077408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73</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1703295"/>
            <a:ext cx="7367599" cy="43818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Algo que tiene interesante el AR es que, dado que se usa en problemas de control, se necesita crear escenarios simulados. Hay varias implementaciones disponibles, entre ellas:</a:t>
            </a:r>
          </a:p>
          <a:p>
            <a:r>
              <a:rPr lang="es-ES_tradnl" b="1" dirty="0" err="1">
                <a:hlinkClick r:id="rId4"/>
              </a:rPr>
              <a:t>Gymnasium</a:t>
            </a:r>
            <a:r>
              <a:rPr lang="es-ES_tradnl" dirty="0"/>
              <a:t>: Un </a:t>
            </a:r>
            <a:r>
              <a:rPr lang="es-ES_tradnl" dirty="0" err="1"/>
              <a:t>fork</a:t>
            </a:r>
            <a:r>
              <a:rPr lang="es-ES_tradnl" dirty="0"/>
              <a:t> de </a:t>
            </a:r>
            <a:r>
              <a:rPr lang="es-ES_tradnl" dirty="0" err="1"/>
              <a:t>Gym</a:t>
            </a:r>
            <a:r>
              <a:rPr lang="es-ES_tradnl" dirty="0"/>
              <a:t> de </a:t>
            </a:r>
            <a:r>
              <a:rPr lang="es-ES_tradnl" dirty="0" err="1"/>
              <a:t>OpenAI</a:t>
            </a:r>
            <a:r>
              <a:rPr lang="es-ES_tradnl" dirty="0"/>
              <a:t> con múltiples entornos de simulación en 2D y 3D, y videos juegos de Atari. Además de miles de entornos desarrollados por </a:t>
            </a:r>
            <a:r>
              <a:rPr lang="es-ES_tradnl" dirty="0" err="1"/>
              <a:t>third</a:t>
            </a:r>
            <a:r>
              <a:rPr lang="es-ES_tradnl" dirty="0"/>
              <a:t> </a:t>
            </a:r>
            <a:r>
              <a:rPr lang="es-ES_tradnl" dirty="0" err="1"/>
              <a:t>parties</a:t>
            </a:r>
            <a:r>
              <a:rPr lang="es-ES_tradnl" dirty="0"/>
              <a:t> o herramientas para desarrollar uno propio.</a:t>
            </a:r>
          </a:p>
          <a:p>
            <a:r>
              <a:rPr lang="es-ES_tradnl" b="1" dirty="0" err="1">
                <a:hlinkClick r:id="rId5"/>
              </a:rPr>
              <a:t>VizDoom</a:t>
            </a:r>
            <a:r>
              <a:rPr lang="es-ES_tradnl" b="1" dirty="0"/>
              <a:t>: </a:t>
            </a:r>
            <a:r>
              <a:rPr lang="es-ES_tradnl" dirty="0"/>
              <a:t>Librería para desarrollar agentes que juegan </a:t>
            </a:r>
            <a:r>
              <a:rPr lang="es-ES_tradnl" dirty="0" err="1"/>
              <a:t>Doom</a:t>
            </a:r>
            <a:r>
              <a:rPr lang="es-ES_tradnl" dirty="0"/>
              <a:t> usando información visual. Tiene un </a:t>
            </a:r>
            <a:r>
              <a:rPr lang="es-ES_tradnl" dirty="0" err="1"/>
              <a:t>wrapper</a:t>
            </a:r>
            <a:r>
              <a:rPr lang="es-ES_tradnl" dirty="0"/>
              <a:t> de compatibilidad con </a:t>
            </a:r>
            <a:r>
              <a:rPr lang="es-ES_tradnl" dirty="0" err="1"/>
              <a:t>Gymnasium</a:t>
            </a:r>
            <a:r>
              <a:rPr lang="es-ES_tradnl" dirty="0"/>
              <a:t>, pero al ser un desarrollo previo, tiene su propia API en C++, Python y Julia. </a:t>
            </a:r>
          </a:p>
          <a:p>
            <a:pPr lvl="1"/>
            <a:r>
              <a:rPr lang="es-ES_tradnl" dirty="0"/>
              <a:t>Está diseñado para ofrecer altas opciones de personalización</a:t>
            </a:r>
          </a:p>
          <a:p>
            <a:pPr lvl="1"/>
            <a:r>
              <a:rPr lang="es-ES_tradnl" dirty="0"/>
              <a:t>Admite modos para un jugador y multijugador</a:t>
            </a:r>
          </a:p>
          <a:p>
            <a:pPr lvl="1"/>
            <a:r>
              <a:rPr lang="es-ES_tradnl" dirty="0"/>
              <a:t>Creación de escenarios personalizados basado en el editor de mapa de </a:t>
            </a:r>
            <a:r>
              <a:rPr lang="es-ES_tradnl" dirty="0" err="1"/>
              <a:t>Doom</a:t>
            </a:r>
            <a:r>
              <a:rPr lang="es-ES_tradnl" dirty="0"/>
              <a:t>.</a:t>
            </a:r>
          </a:p>
          <a:p>
            <a:pPr lvl="1"/>
            <a:r>
              <a:rPr lang="es-ES_tradnl" dirty="0"/>
              <a:t>Basado en </a:t>
            </a:r>
            <a:r>
              <a:rPr lang="es-ES_tradnl" dirty="0" err="1">
                <a:hlinkClick r:id="rId6"/>
              </a:rPr>
              <a:t>ZDoom</a:t>
            </a:r>
            <a:r>
              <a:rPr lang="es-ES_tradnl" dirty="0"/>
              <a:t>. </a:t>
            </a:r>
          </a:p>
        </p:txBody>
      </p:sp>
      <p:pic>
        <p:nvPicPr>
          <p:cNvPr id="9" name="Picture 8">
            <a:extLst>
              <a:ext uri="{FF2B5EF4-FFF2-40B4-BE49-F238E27FC236}">
                <a16:creationId xmlns:a16="http://schemas.microsoft.com/office/drawing/2014/main" id="{8ABB3F86-0313-8000-A382-E973240FE084}"/>
              </a:ext>
            </a:extLst>
          </p:cNvPr>
          <p:cNvPicPr>
            <a:picLocks noChangeAspect="1"/>
          </p:cNvPicPr>
          <p:nvPr/>
        </p:nvPicPr>
        <p:blipFill rotWithShape="1">
          <a:blip r:embed="rId7"/>
          <a:srcRect r="75269"/>
          <a:stretch/>
        </p:blipFill>
        <p:spPr>
          <a:xfrm>
            <a:off x="8930452" y="965122"/>
            <a:ext cx="2172332" cy="1646963"/>
          </a:xfrm>
          <a:prstGeom prst="rect">
            <a:avLst/>
          </a:prstGeom>
        </p:spPr>
      </p:pic>
      <p:pic>
        <p:nvPicPr>
          <p:cNvPr id="13" name="Picture 12">
            <a:extLst>
              <a:ext uri="{FF2B5EF4-FFF2-40B4-BE49-F238E27FC236}">
                <a16:creationId xmlns:a16="http://schemas.microsoft.com/office/drawing/2014/main" id="{B52CC1C2-3D5A-1494-7876-AC67EDCBDC4F}"/>
              </a:ext>
            </a:extLst>
          </p:cNvPr>
          <p:cNvPicPr>
            <a:picLocks noChangeAspect="1"/>
          </p:cNvPicPr>
          <p:nvPr/>
        </p:nvPicPr>
        <p:blipFill rotWithShape="1">
          <a:blip r:embed="rId7"/>
          <a:srcRect l="25269" r="50000"/>
          <a:stretch/>
        </p:blipFill>
        <p:spPr>
          <a:xfrm>
            <a:off x="8930450" y="2612085"/>
            <a:ext cx="2172333" cy="1646963"/>
          </a:xfrm>
          <a:prstGeom prst="rect">
            <a:avLst/>
          </a:prstGeom>
        </p:spPr>
      </p:pic>
      <p:pic>
        <p:nvPicPr>
          <p:cNvPr id="14" name="Picture 13">
            <a:extLst>
              <a:ext uri="{FF2B5EF4-FFF2-40B4-BE49-F238E27FC236}">
                <a16:creationId xmlns:a16="http://schemas.microsoft.com/office/drawing/2014/main" id="{84158498-A45D-0A7D-8220-73AC3AACFD8A}"/>
              </a:ext>
            </a:extLst>
          </p:cNvPr>
          <p:cNvPicPr>
            <a:picLocks noChangeAspect="1"/>
          </p:cNvPicPr>
          <p:nvPr/>
        </p:nvPicPr>
        <p:blipFill rotWithShape="1">
          <a:blip r:embed="rId7"/>
          <a:srcRect l="75269"/>
          <a:stretch/>
        </p:blipFill>
        <p:spPr>
          <a:xfrm>
            <a:off x="8930451" y="4259048"/>
            <a:ext cx="2172332" cy="1646963"/>
          </a:xfrm>
          <a:prstGeom prst="rect">
            <a:avLst/>
          </a:prstGeom>
        </p:spPr>
      </p:pic>
    </p:spTree>
    <p:extLst>
      <p:ext uri="{BB962C8B-B14F-4D97-AF65-F5344CB8AC3E}">
        <p14:creationId xmlns:p14="http://schemas.microsoft.com/office/powerpoint/2010/main" val="2797546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74</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800099" y="1703295"/>
            <a:ext cx="10591801" cy="10847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Armemos una implementación de un algoritmo de AR usando </a:t>
            </a:r>
            <a:r>
              <a:rPr lang="es-ES_tradnl" b="1" dirty="0" err="1">
                <a:solidFill>
                  <a:schemeClr val="accent1"/>
                </a:solidFill>
              </a:rPr>
              <a:t>VizDoom</a:t>
            </a:r>
            <a:r>
              <a:rPr lang="es-ES_tradnl" dirty="0"/>
              <a:t> como entorno de simulación. Dado que vamos a implementar un modelo sencillo, vamos a usar un escenario simple. </a:t>
            </a:r>
          </a:p>
          <a:p>
            <a:pPr marL="0" indent="0">
              <a:buNone/>
            </a:pPr>
            <a:endParaRPr lang="es-ES_tradnl" dirty="0"/>
          </a:p>
          <a:p>
            <a:pPr marL="0" indent="0">
              <a:buFont typeface="Arial" panose="020B0604020202020204" pitchFamily="34" charset="0"/>
              <a:buNone/>
            </a:pPr>
            <a:endParaRPr lang="es-ES_tradnl" dirty="0"/>
          </a:p>
        </p:txBody>
      </p:sp>
      <p:pic>
        <p:nvPicPr>
          <p:cNvPr id="13" name="Picture 12" descr="A video game with an object in a room with brick walls and a monster&#10;&#10;Description automatically generated">
            <a:extLst>
              <a:ext uri="{FF2B5EF4-FFF2-40B4-BE49-F238E27FC236}">
                <a16:creationId xmlns:a16="http://schemas.microsoft.com/office/drawing/2014/main" id="{C62FFC2C-908A-AD59-947B-8F4D491CF584}"/>
              </a:ext>
            </a:extLst>
          </p:cNvPr>
          <p:cNvPicPr>
            <a:picLocks noChangeAspect="1"/>
          </p:cNvPicPr>
          <p:nvPr/>
        </p:nvPicPr>
        <p:blipFill>
          <a:blip r:embed="rId4"/>
          <a:stretch>
            <a:fillRect/>
          </a:stretch>
        </p:blipFill>
        <p:spPr>
          <a:xfrm>
            <a:off x="6915524" y="2599871"/>
            <a:ext cx="4476376" cy="3336033"/>
          </a:xfrm>
          <a:prstGeom prst="rect">
            <a:avLst/>
          </a:prstGeom>
        </p:spPr>
      </p:pic>
      <p:sp>
        <p:nvSpPr>
          <p:cNvPr id="14" name="Content Placeholder 3">
            <a:extLst>
              <a:ext uri="{FF2B5EF4-FFF2-40B4-BE49-F238E27FC236}">
                <a16:creationId xmlns:a16="http://schemas.microsoft.com/office/drawing/2014/main" id="{7F4C78A7-1057-8537-96BC-AA892A8A26A4}"/>
              </a:ext>
            </a:extLst>
          </p:cNvPr>
          <p:cNvSpPr txBox="1">
            <a:spLocks/>
          </p:cNvSpPr>
          <p:nvPr/>
        </p:nvSpPr>
        <p:spPr>
          <a:xfrm>
            <a:off x="800099" y="2666105"/>
            <a:ext cx="5878607" cy="32697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Tenemos el siguiente escenario (muy simplificado):</a:t>
            </a:r>
          </a:p>
          <a:p>
            <a:pPr marL="0" indent="0">
              <a:buNone/>
            </a:pPr>
            <a:r>
              <a:rPr lang="es-ES_tradnl" b="1" dirty="0">
                <a:solidFill>
                  <a:schemeClr val="accent3"/>
                </a:solidFill>
              </a:rPr>
              <a:t>Objetivo: </a:t>
            </a:r>
            <a:r>
              <a:rPr lang="es-ES_tradnl" dirty="0"/>
              <a:t>Matar al demonio con la menos cantidad de balas posibles.</a:t>
            </a:r>
          </a:p>
          <a:p>
            <a:pPr marL="0" indent="0">
              <a:buNone/>
            </a:pPr>
            <a:r>
              <a:rPr lang="es-ES_tradnl" i="1" dirty="0">
                <a:solidFill>
                  <a:srgbClr val="C00000"/>
                </a:solidFill>
              </a:rPr>
              <a:t>El demonio siempre está en el mismo lugar y fijo, se muere de una sola bala.</a:t>
            </a:r>
          </a:p>
          <a:p>
            <a:pPr marL="0" indent="0">
              <a:buNone/>
            </a:pPr>
            <a:r>
              <a:rPr lang="es-ES_tradnl" i="1" dirty="0">
                <a:solidFill>
                  <a:srgbClr val="00B050"/>
                </a:solidFill>
              </a:rPr>
              <a:t>El jugador solo se puede mover de forma lateral, y solo en 11 posiciones discretas.</a:t>
            </a:r>
          </a:p>
          <a:p>
            <a:pPr marL="0" indent="0">
              <a:buNone/>
            </a:pPr>
            <a:r>
              <a:rPr lang="es-ES_tradnl" dirty="0"/>
              <a:t>Cada episodio puede tener 15 movimientos, y termina si el jugador hace 15 movimientos o el demonio muere.</a:t>
            </a:r>
          </a:p>
          <a:p>
            <a:pPr marL="0" indent="0">
              <a:buFont typeface="Arial" panose="020B0604020202020204" pitchFamily="34" charset="0"/>
              <a:buNone/>
            </a:pPr>
            <a:endParaRPr lang="es-ES_tradnl" dirty="0"/>
          </a:p>
        </p:txBody>
      </p:sp>
    </p:spTree>
    <p:extLst>
      <p:ext uri="{BB962C8B-B14F-4D97-AF65-F5344CB8AC3E}">
        <p14:creationId xmlns:p14="http://schemas.microsoft.com/office/powerpoint/2010/main" val="35719388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75</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800099" y="1703295"/>
            <a:ext cx="10591801" cy="10847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Armemos una implementación de un algoritmo de AR usando </a:t>
            </a:r>
            <a:r>
              <a:rPr lang="es-ES_tradnl" b="1" dirty="0" err="1">
                <a:solidFill>
                  <a:schemeClr val="accent1"/>
                </a:solidFill>
              </a:rPr>
              <a:t>VizDoom</a:t>
            </a:r>
            <a:r>
              <a:rPr lang="es-ES_tradnl" dirty="0"/>
              <a:t> como entorno de simulación. Dado que vamos a implementar un modelo sencillo, vamos a usar un escenario simple. </a:t>
            </a:r>
          </a:p>
          <a:p>
            <a:pPr marL="0" indent="0">
              <a:buNone/>
            </a:pPr>
            <a:endParaRPr lang="es-ES_tradnl" dirty="0"/>
          </a:p>
          <a:p>
            <a:pPr marL="0" indent="0">
              <a:buFont typeface="Arial" panose="020B0604020202020204" pitchFamily="34" charset="0"/>
              <a:buNone/>
            </a:pPr>
            <a:endParaRPr lang="es-ES_tradnl" dirty="0"/>
          </a:p>
        </p:txBody>
      </p:sp>
      <p:pic>
        <p:nvPicPr>
          <p:cNvPr id="13" name="Picture 12" descr="A video game with an object in a room with brick walls and a monster&#10;&#10;Description automatically generated">
            <a:extLst>
              <a:ext uri="{FF2B5EF4-FFF2-40B4-BE49-F238E27FC236}">
                <a16:creationId xmlns:a16="http://schemas.microsoft.com/office/drawing/2014/main" id="{C62FFC2C-908A-AD59-947B-8F4D491CF584}"/>
              </a:ext>
            </a:extLst>
          </p:cNvPr>
          <p:cNvPicPr>
            <a:picLocks noChangeAspect="1"/>
          </p:cNvPicPr>
          <p:nvPr/>
        </p:nvPicPr>
        <p:blipFill>
          <a:blip r:embed="rId4"/>
          <a:stretch>
            <a:fillRect/>
          </a:stretch>
        </p:blipFill>
        <p:spPr>
          <a:xfrm>
            <a:off x="6915524" y="2599871"/>
            <a:ext cx="4476376" cy="3336033"/>
          </a:xfrm>
          <a:prstGeom prst="rect">
            <a:avLst/>
          </a:prstGeom>
        </p:spPr>
      </p:pic>
      <p:sp>
        <p:nvSpPr>
          <p:cNvPr id="14" name="Content Placeholder 3">
            <a:extLst>
              <a:ext uri="{FF2B5EF4-FFF2-40B4-BE49-F238E27FC236}">
                <a16:creationId xmlns:a16="http://schemas.microsoft.com/office/drawing/2014/main" id="{7F4C78A7-1057-8537-96BC-AA892A8A26A4}"/>
              </a:ext>
            </a:extLst>
          </p:cNvPr>
          <p:cNvSpPr txBox="1">
            <a:spLocks/>
          </p:cNvSpPr>
          <p:nvPr/>
        </p:nvSpPr>
        <p:spPr>
          <a:xfrm>
            <a:off x="800099" y="2666105"/>
            <a:ext cx="5878607" cy="32697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El agente tiene las siguientes acciones:</a:t>
            </a:r>
          </a:p>
          <a:p>
            <a:r>
              <a:rPr lang="es-ES_tradnl" dirty="0"/>
              <a:t>Moverse un bloque a la derecha o a la izquierda de donde esta.</a:t>
            </a:r>
          </a:p>
          <a:p>
            <a:r>
              <a:rPr lang="es-ES_tradnl" dirty="0"/>
              <a:t>Disparar.</a:t>
            </a:r>
          </a:p>
          <a:p>
            <a:pPr marL="0" indent="0">
              <a:buNone/>
            </a:pPr>
            <a:r>
              <a:rPr lang="es-ES_tradnl" dirty="0"/>
              <a:t>El agente no puede percibir nada.</a:t>
            </a:r>
          </a:p>
        </p:txBody>
      </p:sp>
    </p:spTree>
    <p:extLst>
      <p:ext uri="{BB962C8B-B14F-4D97-AF65-F5344CB8AC3E}">
        <p14:creationId xmlns:p14="http://schemas.microsoft.com/office/powerpoint/2010/main" val="25462516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76</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800099" y="1703295"/>
            <a:ext cx="10591801" cy="10847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Armemos una implementación de un algoritmo de AR usando </a:t>
            </a:r>
            <a:r>
              <a:rPr lang="es-ES_tradnl" b="1" dirty="0" err="1">
                <a:solidFill>
                  <a:schemeClr val="accent1"/>
                </a:solidFill>
              </a:rPr>
              <a:t>VizDoom</a:t>
            </a:r>
            <a:r>
              <a:rPr lang="es-ES_tradnl" dirty="0"/>
              <a:t> como entorno de simulación. Dado que vamos a implementar un modelo sencillo, vamos a usar un escenario simple. </a:t>
            </a:r>
          </a:p>
          <a:p>
            <a:pPr marL="0" indent="0">
              <a:buNone/>
            </a:pPr>
            <a:endParaRPr lang="es-ES_tradnl" dirty="0"/>
          </a:p>
          <a:p>
            <a:pPr marL="0" indent="0">
              <a:buFont typeface="Arial" panose="020B0604020202020204" pitchFamily="34" charset="0"/>
              <a:buNone/>
            </a:pPr>
            <a:endParaRPr lang="es-ES_tradnl" dirty="0"/>
          </a:p>
        </p:txBody>
      </p:sp>
      <p:pic>
        <p:nvPicPr>
          <p:cNvPr id="13" name="Picture 12" descr="A video game with an object in a room with brick walls and a monster&#10;&#10;Description automatically generated">
            <a:extLst>
              <a:ext uri="{FF2B5EF4-FFF2-40B4-BE49-F238E27FC236}">
                <a16:creationId xmlns:a16="http://schemas.microsoft.com/office/drawing/2014/main" id="{C62FFC2C-908A-AD59-947B-8F4D491CF584}"/>
              </a:ext>
            </a:extLst>
          </p:cNvPr>
          <p:cNvPicPr>
            <a:picLocks noChangeAspect="1"/>
          </p:cNvPicPr>
          <p:nvPr/>
        </p:nvPicPr>
        <p:blipFill>
          <a:blip r:embed="rId4"/>
          <a:stretch>
            <a:fillRect/>
          </a:stretch>
        </p:blipFill>
        <p:spPr>
          <a:xfrm>
            <a:off x="6915524" y="2599871"/>
            <a:ext cx="4476376" cy="3336033"/>
          </a:xfrm>
          <a:prstGeom prst="rect">
            <a:avLst/>
          </a:prstGeom>
        </p:spPr>
      </p:pic>
      <p:sp>
        <p:nvSpPr>
          <p:cNvPr id="14" name="Content Placeholder 3">
            <a:extLst>
              <a:ext uri="{FF2B5EF4-FFF2-40B4-BE49-F238E27FC236}">
                <a16:creationId xmlns:a16="http://schemas.microsoft.com/office/drawing/2014/main" id="{7F4C78A7-1057-8537-96BC-AA892A8A26A4}"/>
              </a:ext>
            </a:extLst>
          </p:cNvPr>
          <p:cNvSpPr txBox="1">
            <a:spLocks/>
          </p:cNvSpPr>
          <p:nvPr/>
        </p:nvSpPr>
        <p:spPr>
          <a:xfrm>
            <a:off x="800099" y="2666105"/>
            <a:ext cx="5878607" cy="32697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El escenario da los siguientes castigos y recompensas:</a:t>
            </a:r>
          </a:p>
          <a:p>
            <a:r>
              <a:rPr lang="es-ES_tradnl" b="1" dirty="0">
                <a:solidFill>
                  <a:srgbClr val="C00000"/>
                </a:solidFill>
              </a:rPr>
              <a:t>Castigo</a:t>
            </a:r>
            <a:r>
              <a:rPr lang="es-ES_tradnl" dirty="0"/>
              <a:t>: </a:t>
            </a:r>
          </a:p>
          <a:p>
            <a:pPr lvl="1"/>
            <a:r>
              <a:rPr lang="es-ES_tradnl" dirty="0"/>
              <a:t>La distancia horizontal en bloques entre el jugador y el demonio. -1 puntos entre bloque de distancia. </a:t>
            </a:r>
          </a:p>
          <a:p>
            <a:pPr lvl="1"/>
            <a:r>
              <a:rPr lang="es-ES_tradnl" dirty="0"/>
              <a:t>Si dispara y no le pega al demonio, -20 puntos</a:t>
            </a:r>
          </a:p>
          <a:p>
            <a:r>
              <a:rPr lang="es-ES_tradnl" b="1" dirty="0">
                <a:solidFill>
                  <a:srgbClr val="00B050"/>
                </a:solidFill>
              </a:rPr>
              <a:t>Recompensa:</a:t>
            </a:r>
          </a:p>
          <a:p>
            <a:pPr lvl="1"/>
            <a:r>
              <a:rPr lang="es-ES_tradnl" dirty="0"/>
              <a:t>1000 puntos cada vez que le pega al demonio.</a:t>
            </a:r>
          </a:p>
        </p:txBody>
      </p:sp>
    </p:spTree>
    <p:extLst>
      <p:ext uri="{BB962C8B-B14F-4D97-AF65-F5344CB8AC3E}">
        <p14:creationId xmlns:p14="http://schemas.microsoft.com/office/powerpoint/2010/main" val="10062842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77</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El algoritmo que vamos a implementar es Q-</a:t>
            </a:r>
            <a:r>
              <a:rPr lang="es-ES_tradnl" dirty="0" err="1"/>
              <a:t>Learning</a:t>
            </a:r>
            <a:r>
              <a:rPr lang="es-ES_tradnl" dirty="0"/>
              <a:t>. Este es muy sencillo y por consiguiente no útil en aplicaciones más complejas, por eso este escenario esta simplificado. </a:t>
            </a:r>
          </a:p>
          <a:p>
            <a:pPr marL="0" indent="0">
              <a:buNone/>
            </a:pPr>
            <a:r>
              <a:rPr lang="es-ES_tradnl" dirty="0"/>
              <a:t>Para este problema tenemos 11 estados (uno por posición que el agente puede ubicarse) y 3 acciones (moverse a la derecha, a la izquierda y disparar).</a:t>
            </a:r>
          </a:p>
          <a:p>
            <a:pPr marL="0" indent="0">
              <a:buNone/>
            </a:pPr>
            <a:endParaRPr lang="es-ES_tradnl" dirty="0"/>
          </a:p>
          <a:p>
            <a:pPr marL="0" indent="0">
              <a:buNone/>
            </a:pPr>
            <a:endParaRPr lang="es-ES_tradnl" dirty="0"/>
          </a:p>
          <a:p>
            <a:pPr marL="0" indent="0">
              <a:buFont typeface="Arial" panose="020B0604020202020204" pitchFamily="34" charset="0"/>
              <a:buNone/>
            </a:pPr>
            <a:endParaRPr lang="es-ES_tradnl"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graphicFrame>
        <p:nvGraphicFramePr>
          <p:cNvPr id="8" name="Table 7">
            <a:extLst>
              <a:ext uri="{FF2B5EF4-FFF2-40B4-BE49-F238E27FC236}">
                <a16:creationId xmlns:a16="http://schemas.microsoft.com/office/drawing/2014/main" id="{D8F65668-CED7-07A1-1AC2-AED9B5243A0A}"/>
              </a:ext>
            </a:extLst>
          </p:cNvPr>
          <p:cNvGraphicFramePr>
            <a:graphicFrameLocks noGrp="1"/>
          </p:cNvGraphicFramePr>
          <p:nvPr>
            <p:extLst>
              <p:ext uri="{D42A27DB-BD31-4B8C-83A1-F6EECF244321}">
                <p14:modId xmlns:p14="http://schemas.microsoft.com/office/powerpoint/2010/main" val="3451021315"/>
              </p:ext>
            </p:extLst>
          </p:nvPr>
        </p:nvGraphicFramePr>
        <p:xfrm>
          <a:off x="3975138" y="4275736"/>
          <a:ext cx="4413624" cy="1676400"/>
        </p:xfrm>
        <a:graphic>
          <a:graphicData uri="http://schemas.openxmlformats.org/drawingml/2006/table">
            <a:tbl>
              <a:tblPr firstRow="1" bandRow="1">
                <a:tableStyleId>{F5AB1C69-6EDB-4FF4-983F-18BD219EF322}</a:tableStyleId>
              </a:tblPr>
              <a:tblGrid>
                <a:gridCol w="1103406">
                  <a:extLst>
                    <a:ext uri="{9D8B030D-6E8A-4147-A177-3AD203B41FA5}">
                      <a16:colId xmlns:a16="http://schemas.microsoft.com/office/drawing/2014/main" val="829862170"/>
                    </a:ext>
                  </a:extLst>
                </a:gridCol>
                <a:gridCol w="1103406">
                  <a:extLst>
                    <a:ext uri="{9D8B030D-6E8A-4147-A177-3AD203B41FA5}">
                      <a16:colId xmlns:a16="http://schemas.microsoft.com/office/drawing/2014/main" val="535659803"/>
                    </a:ext>
                  </a:extLst>
                </a:gridCol>
                <a:gridCol w="1103406">
                  <a:extLst>
                    <a:ext uri="{9D8B030D-6E8A-4147-A177-3AD203B41FA5}">
                      <a16:colId xmlns:a16="http://schemas.microsoft.com/office/drawing/2014/main" val="562928500"/>
                    </a:ext>
                  </a:extLst>
                </a:gridCol>
                <a:gridCol w="1103406">
                  <a:extLst>
                    <a:ext uri="{9D8B030D-6E8A-4147-A177-3AD203B41FA5}">
                      <a16:colId xmlns:a16="http://schemas.microsoft.com/office/drawing/2014/main" val="2420179502"/>
                    </a:ext>
                  </a:extLst>
                </a:gridCol>
              </a:tblGrid>
              <a:tr h="260062">
                <a:tc>
                  <a:txBody>
                    <a:bodyPr/>
                    <a:lstStyle/>
                    <a:p>
                      <a:pPr algn="ctr"/>
                      <a:r>
                        <a:rPr lang="es-ES_tradnl" sz="1600" dirty="0"/>
                        <a:t>Estado</a:t>
                      </a:r>
                    </a:p>
                  </a:txBody>
                  <a:tcPr/>
                </a:tc>
                <a:tc>
                  <a:txBody>
                    <a:bodyPr/>
                    <a:lstStyle/>
                    <a:p>
                      <a:pPr algn="ctr"/>
                      <a:r>
                        <a:rPr lang="es-ES_tradnl" sz="1600" dirty="0"/>
                        <a:t>Derecha</a:t>
                      </a:r>
                    </a:p>
                  </a:txBody>
                  <a:tcPr/>
                </a:tc>
                <a:tc>
                  <a:txBody>
                    <a:bodyPr/>
                    <a:lstStyle/>
                    <a:p>
                      <a:pPr algn="ctr"/>
                      <a:r>
                        <a:rPr lang="es-ES_tradnl" sz="1600" dirty="0"/>
                        <a:t>Izquierda</a:t>
                      </a:r>
                    </a:p>
                  </a:txBody>
                  <a:tcPr/>
                </a:tc>
                <a:tc>
                  <a:txBody>
                    <a:bodyPr/>
                    <a:lstStyle/>
                    <a:p>
                      <a:pPr algn="ctr"/>
                      <a:r>
                        <a:rPr lang="es-ES_tradnl" sz="1600" dirty="0"/>
                        <a:t>Disparo</a:t>
                      </a:r>
                    </a:p>
                  </a:txBody>
                  <a:tcPr/>
                </a:tc>
                <a:extLst>
                  <a:ext uri="{0D108BD9-81ED-4DB2-BD59-A6C34878D82A}">
                    <a16:rowId xmlns:a16="http://schemas.microsoft.com/office/drawing/2014/main" val="2496219529"/>
                  </a:ext>
                </a:extLst>
              </a:tr>
              <a:tr h="260062">
                <a:tc>
                  <a:txBody>
                    <a:bodyPr/>
                    <a:lstStyle/>
                    <a:p>
                      <a:pPr algn="ctr"/>
                      <a:r>
                        <a:rPr lang="es-ES_tradnl" sz="1600" dirty="0"/>
                        <a:t>0</a:t>
                      </a:r>
                    </a:p>
                  </a:txBody>
                  <a:tcPr anchor="ctr"/>
                </a:tc>
                <a:tc>
                  <a:txBody>
                    <a:bodyPr/>
                    <a:lstStyle/>
                    <a:p>
                      <a:pPr algn="ctr"/>
                      <a:endParaRPr lang="es-ES_tradnl" sz="1600" dirty="0"/>
                    </a:p>
                  </a:txBody>
                  <a:tcPr anchor="ctr"/>
                </a:tc>
                <a:tc>
                  <a:txBody>
                    <a:bodyPr/>
                    <a:lstStyle/>
                    <a:p>
                      <a:pPr algn="ctr"/>
                      <a:endParaRPr lang="es-ES_tradnl" sz="1600" dirty="0"/>
                    </a:p>
                  </a:txBody>
                  <a:tcPr anchor="ctr"/>
                </a:tc>
                <a:tc>
                  <a:txBody>
                    <a:bodyPr/>
                    <a:lstStyle/>
                    <a:p>
                      <a:pPr algn="ctr"/>
                      <a:endParaRPr lang="es-ES_tradnl" sz="1600" dirty="0"/>
                    </a:p>
                  </a:txBody>
                  <a:tcPr anchor="ctr"/>
                </a:tc>
                <a:extLst>
                  <a:ext uri="{0D108BD9-81ED-4DB2-BD59-A6C34878D82A}">
                    <a16:rowId xmlns:a16="http://schemas.microsoft.com/office/drawing/2014/main" val="1850886366"/>
                  </a:ext>
                </a:extLst>
              </a:tr>
              <a:tr h="260062">
                <a:tc>
                  <a:txBody>
                    <a:bodyPr/>
                    <a:lstStyle/>
                    <a:p>
                      <a:pPr algn="ctr"/>
                      <a:r>
                        <a:rPr lang="es-ES_tradnl" sz="1600" dirty="0"/>
                        <a:t>1</a:t>
                      </a:r>
                    </a:p>
                  </a:txBody>
                  <a:tcPr anchor="ctr"/>
                </a:tc>
                <a:tc>
                  <a:txBody>
                    <a:bodyPr/>
                    <a:lstStyle/>
                    <a:p>
                      <a:pPr algn="ctr"/>
                      <a:endParaRPr lang="es-ES_tradnl" sz="1600" dirty="0"/>
                    </a:p>
                  </a:txBody>
                  <a:tcPr anchor="ctr"/>
                </a:tc>
                <a:tc>
                  <a:txBody>
                    <a:bodyPr/>
                    <a:lstStyle/>
                    <a:p>
                      <a:pPr algn="ctr"/>
                      <a:endParaRPr lang="es-ES_tradnl" sz="1600" dirty="0"/>
                    </a:p>
                  </a:txBody>
                  <a:tcPr anchor="ctr"/>
                </a:tc>
                <a:tc>
                  <a:txBody>
                    <a:bodyPr/>
                    <a:lstStyle/>
                    <a:p>
                      <a:pPr algn="ctr"/>
                      <a:endParaRPr lang="es-ES_tradnl" sz="1600" dirty="0"/>
                    </a:p>
                  </a:txBody>
                  <a:tcPr anchor="ctr"/>
                </a:tc>
                <a:extLst>
                  <a:ext uri="{0D108BD9-81ED-4DB2-BD59-A6C34878D82A}">
                    <a16:rowId xmlns:a16="http://schemas.microsoft.com/office/drawing/2014/main" val="1425728348"/>
                  </a:ext>
                </a:extLst>
              </a:tr>
              <a:tr h="260062">
                <a:tc>
                  <a:txBody>
                    <a:bodyPr/>
                    <a:lstStyle/>
                    <a:p>
                      <a:pPr algn="ctr"/>
                      <a:r>
                        <a:rPr lang="es-ES_tradnl" sz="1600" dirty="0"/>
                        <a:t>…</a:t>
                      </a:r>
                    </a:p>
                  </a:txBody>
                  <a:tcPr anchor="ctr"/>
                </a:tc>
                <a:tc>
                  <a:txBody>
                    <a:bodyPr/>
                    <a:lstStyle/>
                    <a:p>
                      <a:pPr algn="ctr"/>
                      <a:r>
                        <a:rPr lang="es-ES_tradnl" sz="1600" dirty="0"/>
                        <a:t>…</a:t>
                      </a:r>
                    </a:p>
                  </a:txBody>
                  <a:tcPr anchor="ctr"/>
                </a:tc>
                <a:tc>
                  <a:txBody>
                    <a:bodyPr/>
                    <a:lstStyle/>
                    <a:p>
                      <a:pPr algn="ctr"/>
                      <a:r>
                        <a:rPr lang="es-ES_tradnl" sz="1600" dirty="0"/>
                        <a:t>…</a:t>
                      </a:r>
                    </a:p>
                  </a:txBody>
                  <a:tcPr anchor="ctr"/>
                </a:tc>
                <a:tc>
                  <a:txBody>
                    <a:bodyPr/>
                    <a:lstStyle/>
                    <a:p>
                      <a:pPr algn="ctr"/>
                      <a:r>
                        <a:rPr lang="es-ES_tradnl" sz="1600" dirty="0"/>
                        <a:t>…</a:t>
                      </a:r>
                    </a:p>
                  </a:txBody>
                  <a:tcPr anchor="ctr"/>
                </a:tc>
                <a:extLst>
                  <a:ext uri="{0D108BD9-81ED-4DB2-BD59-A6C34878D82A}">
                    <a16:rowId xmlns:a16="http://schemas.microsoft.com/office/drawing/2014/main" val="3212948171"/>
                  </a:ext>
                </a:extLst>
              </a:tr>
              <a:tr h="260062">
                <a:tc>
                  <a:txBody>
                    <a:bodyPr/>
                    <a:lstStyle/>
                    <a:p>
                      <a:pPr algn="ctr"/>
                      <a:r>
                        <a:rPr lang="es-ES_tradnl" sz="1600" dirty="0"/>
                        <a:t>10</a:t>
                      </a:r>
                    </a:p>
                  </a:txBody>
                  <a:tcPr anchor="ctr"/>
                </a:tc>
                <a:tc>
                  <a:txBody>
                    <a:bodyPr/>
                    <a:lstStyle/>
                    <a:p>
                      <a:pPr algn="ctr"/>
                      <a:endParaRPr lang="es-ES_tradnl" sz="1600" dirty="0"/>
                    </a:p>
                  </a:txBody>
                  <a:tcPr anchor="ctr"/>
                </a:tc>
                <a:tc>
                  <a:txBody>
                    <a:bodyPr/>
                    <a:lstStyle/>
                    <a:p>
                      <a:pPr algn="ctr"/>
                      <a:endParaRPr lang="es-ES_tradnl" sz="1600" dirty="0"/>
                    </a:p>
                  </a:txBody>
                  <a:tcPr anchor="ctr"/>
                </a:tc>
                <a:tc>
                  <a:txBody>
                    <a:bodyPr/>
                    <a:lstStyle/>
                    <a:p>
                      <a:pPr algn="ctr"/>
                      <a:endParaRPr lang="es-ES_tradnl" sz="1600" dirty="0"/>
                    </a:p>
                  </a:txBody>
                  <a:tcPr anchor="ctr"/>
                </a:tc>
                <a:extLst>
                  <a:ext uri="{0D108BD9-81ED-4DB2-BD59-A6C34878D82A}">
                    <a16:rowId xmlns:a16="http://schemas.microsoft.com/office/drawing/2014/main" val="3481936517"/>
                  </a:ext>
                </a:extLst>
              </a:tr>
            </a:tbl>
          </a:graphicData>
        </a:graphic>
      </p:graphicFrame>
    </p:spTree>
    <p:extLst>
      <p:ext uri="{BB962C8B-B14F-4D97-AF65-F5344CB8AC3E}">
        <p14:creationId xmlns:p14="http://schemas.microsoft.com/office/powerpoint/2010/main" val="2493377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78</a:t>
            </a:fld>
            <a:endParaRPr lang="en-US"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sp>
        <p:nvSpPr>
          <p:cNvPr id="9" name="Rectangle 8">
            <a:extLst>
              <a:ext uri="{FF2B5EF4-FFF2-40B4-BE49-F238E27FC236}">
                <a16:creationId xmlns:a16="http://schemas.microsoft.com/office/drawing/2014/main" id="{3F677E95-A9F9-C21E-2086-EAC55CE1801F}"/>
              </a:ext>
            </a:extLst>
          </p:cNvPr>
          <p:cNvSpPr/>
          <p:nvPr/>
        </p:nvSpPr>
        <p:spPr>
          <a:xfrm>
            <a:off x="5005357" y="4581874"/>
            <a:ext cx="2259106" cy="9592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Estimación del Valor de Estado-Acción</a:t>
            </a:r>
          </a:p>
        </p:txBody>
      </p:sp>
      <p:cxnSp>
        <p:nvCxnSpPr>
          <p:cNvPr id="11" name="Elbow Connector 10">
            <a:extLst>
              <a:ext uri="{FF2B5EF4-FFF2-40B4-BE49-F238E27FC236}">
                <a16:creationId xmlns:a16="http://schemas.microsoft.com/office/drawing/2014/main" id="{BD06C499-A1E7-6D51-08D7-1BE20DEB2839}"/>
              </a:ext>
            </a:extLst>
          </p:cNvPr>
          <p:cNvCxnSpPr>
            <a:stCxn id="9" idx="3"/>
            <a:endCxn id="9" idx="2"/>
          </p:cNvCxnSpPr>
          <p:nvPr/>
        </p:nvCxnSpPr>
        <p:spPr>
          <a:xfrm flipH="1">
            <a:off x="6134910" y="5061486"/>
            <a:ext cx="1129553" cy="479612"/>
          </a:xfrm>
          <a:prstGeom prst="bentConnector4">
            <a:avLst>
              <a:gd name="adj1" fmla="val -42460"/>
              <a:gd name="adj2" fmla="val 18317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46294A-7144-78C7-CBD3-0D182166B280}"/>
              </a:ext>
            </a:extLst>
          </p:cNvPr>
          <p:cNvCxnSpPr>
            <a:cxnSpLocks/>
            <a:stCxn id="9" idx="0"/>
          </p:cNvCxnSpPr>
          <p:nvPr/>
        </p:nvCxnSpPr>
        <p:spPr>
          <a:xfrm flipV="1">
            <a:off x="6134910" y="3651795"/>
            <a:ext cx="0" cy="930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B38D54F-A486-2D93-68FD-F9C7455B7B2B}"/>
              </a:ext>
            </a:extLst>
          </p:cNvPr>
          <p:cNvCxnSpPr>
            <a:cxnSpLocks/>
          </p:cNvCxnSpPr>
          <p:nvPr/>
        </p:nvCxnSpPr>
        <p:spPr>
          <a:xfrm>
            <a:off x="6287310" y="3651795"/>
            <a:ext cx="0" cy="930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68FC63-E162-1BDB-D5CE-8BD60634AB4A}"/>
              </a:ext>
            </a:extLst>
          </p:cNvPr>
          <p:cNvCxnSpPr>
            <a:cxnSpLocks/>
            <a:endCxn id="9" idx="1"/>
          </p:cNvCxnSpPr>
          <p:nvPr/>
        </p:nvCxnSpPr>
        <p:spPr>
          <a:xfrm>
            <a:off x="3865047" y="5061486"/>
            <a:ext cx="11403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46A425-719A-2335-E586-95505D7D6C79}"/>
              </a:ext>
            </a:extLst>
          </p:cNvPr>
          <p:cNvSpPr txBox="1"/>
          <p:nvPr/>
        </p:nvSpPr>
        <p:spPr>
          <a:xfrm>
            <a:off x="1887133" y="4654961"/>
            <a:ext cx="2196226" cy="646331"/>
          </a:xfrm>
          <a:prstGeom prst="rect">
            <a:avLst/>
          </a:prstGeom>
          <a:noFill/>
        </p:spPr>
        <p:txBody>
          <a:bodyPr wrap="square" rtlCol="0">
            <a:spAutoFit/>
          </a:bodyPr>
          <a:lstStyle/>
          <a:p>
            <a:pPr marL="342900" indent="-342900">
              <a:buAutoNum type="arabicPeriod"/>
            </a:pPr>
            <a:r>
              <a:rPr lang="es-ES_tradnl" dirty="0"/>
              <a:t>Inicializa la tabla Q en cero</a:t>
            </a:r>
          </a:p>
        </p:txBody>
      </p:sp>
      <p:sp>
        <p:nvSpPr>
          <p:cNvPr id="16" name="TextBox 15">
            <a:extLst>
              <a:ext uri="{FF2B5EF4-FFF2-40B4-BE49-F238E27FC236}">
                <a16:creationId xmlns:a16="http://schemas.microsoft.com/office/drawing/2014/main" id="{8AD44A1E-7950-BDA9-7DB6-13C0D622C691}"/>
              </a:ext>
            </a:extLst>
          </p:cNvPr>
          <p:cNvSpPr txBox="1"/>
          <p:nvPr/>
        </p:nvSpPr>
        <p:spPr>
          <a:xfrm>
            <a:off x="3868406" y="3966423"/>
            <a:ext cx="2114105" cy="369332"/>
          </a:xfrm>
          <a:prstGeom prst="rect">
            <a:avLst/>
          </a:prstGeom>
          <a:noFill/>
        </p:spPr>
        <p:txBody>
          <a:bodyPr wrap="none" rtlCol="0">
            <a:spAutoFit/>
          </a:bodyPr>
          <a:lstStyle/>
          <a:p>
            <a:r>
              <a:rPr lang="es-ES_tradnl" dirty="0"/>
              <a:t>2. Toma una acción</a:t>
            </a:r>
          </a:p>
        </p:txBody>
      </p:sp>
      <p:sp>
        <p:nvSpPr>
          <p:cNvPr id="17" name="TextBox 16">
            <a:extLst>
              <a:ext uri="{FF2B5EF4-FFF2-40B4-BE49-F238E27FC236}">
                <a16:creationId xmlns:a16="http://schemas.microsoft.com/office/drawing/2014/main" id="{5A320558-DE75-1487-C7B5-3F37BC56B314}"/>
              </a:ext>
            </a:extLst>
          </p:cNvPr>
          <p:cNvSpPr txBox="1"/>
          <p:nvPr/>
        </p:nvSpPr>
        <p:spPr>
          <a:xfrm>
            <a:off x="6439710" y="3985423"/>
            <a:ext cx="3390415" cy="369332"/>
          </a:xfrm>
          <a:prstGeom prst="rect">
            <a:avLst/>
          </a:prstGeom>
          <a:noFill/>
        </p:spPr>
        <p:txBody>
          <a:bodyPr wrap="none" rtlCol="0">
            <a:spAutoFit/>
          </a:bodyPr>
          <a:lstStyle/>
          <a:p>
            <a:r>
              <a:rPr lang="es-ES_tradnl" dirty="0"/>
              <a:t>3. Recibe una retroalimentación</a:t>
            </a:r>
          </a:p>
        </p:txBody>
      </p:sp>
      <p:sp>
        <p:nvSpPr>
          <p:cNvPr id="18" name="TextBox 17">
            <a:extLst>
              <a:ext uri="{FF2B5EF4-FFF2-40B4-BE49-F238E27FC236}">
                <a16:creationId xmlns:a16="http://schemas.microsoft.com/office/drawing/2014/main" id="{26EBA0C3-B0AA-1C1D-07B1-F97478F4D799}"/>
              </a:ext>
            </a:extLst>
          </p:cNvPr>
          <p:cNvSpPr txBox="1"/>
          <p:nvPr/>
        </p:nvSpPr>
        <p:spPr>
          <a:xfrm>
            <a:off x="7749056" y="4989887"/>
            <a:ext cx="3842310" cy="1200329"/>
          </a:xfrm>
          <a:prstGeom prst="rect">
            <a:avLst/>
          </a:prstGeom>
          <a:noFill/>
        </p:spPr>
        <p:txBody>
          <a:bodyPr wrap="square" rtlCol="0">
            <a:spAutoFit/>
          </a:bodyPr>
          <a:lstStyle/>
          <a:p>
            <a:r>
              <a:rPr lang="es-ES_tradnl" dirty="0"/>
              <a:t>4. Mejora la estimación en base a la retroalimentación mediante la </a:t>
            </a:r>
            <a:r>
              <a:rPr lang="es-ES_tradnl" b="1" dirty="0">
                <a:solidFill>
                  <a:schemeClr val="accent1"/>
                </a:solidFill>
              </a:rPr>
              <a:t>ecuación de </a:t>
            </a:r>
            <a:r>
              <a:rPr lang="es-ES_tradnl" b="1" dirty="0" err="1">
                <a:solidFill>
                  <a:schemeClr val="accent1"/>
                </a:solidFill>
              </a:rPr>
              <a:t>Bellman</a:t>
            </a:r>
            <a:r>
              <a:rPr lang="es-ES_tradnl" b="1" dirty="0">
                <a:solidFill>
                  <a:schemeClr val="accent1"/>
                </a:solidFill>
              </a:rPr>
              <a:t> adaptada de Q-</a:t>
            </a:r>
            <a:r>
              <a:rPr lang="es-ES_tradnl" b="1" dirty="0" err="1">
                <a:solidFill>
                  <a:schemeClr val="accent1"/>
                </a:solidFill>
              </a:rPr>
              <a:t>learning</a:t>
            </a:r>
            <a:endParaRPr lang="es-ES_tradnl" b="1" dirty="0">
              <a:solidFill>
                <a:schemeClr val="accent1"/>
              </a:solidFill>
            </a:endParaRPr>
          </a:p>
        </p:txBody>
      </p:sp>
      <p:pic>
        <p:nvPicPr>
          <p:cNvPr id="19" name="Picture 18" descr="A video game with an object in a room with brick walls and a monster&#10;&#10;Description automatically generated">
            <a:extLst>
              <a:ext uri="{FF2B5EF4-FFF2-40B4-BE49-F238E27FC236}">
                <a16:creationId xmlns:a16="http://schemas.microsoft.com/office/drawing/2014/main" id="{7C3EE4AA-CA5E-603A-1AFC-7B3D94988C16}"/>
              </a:ext>
            </a:extLst>
          </p:cNvPr>
          <p:cNvPicPr>
            <a:picLocks noChangeAspect="1"/>
          </p:cNvPicPr>
          <p:nvPr/>
        </p:nvPicPr>
        <p:blipFill>
          <a:blip r:embed="rId4"/>
          <a:stretch>
            <a:fillRect/>
          </a:stretch>
        </p:blipFill>
        <p:spPr>
          <a:xfrm>
            <a:off x="5213787" y="2031625"/>
            <a:ext cx="2050676" cy="1528273"/>
          </a:xfrm>
          <a:prstGeom prst="rect">
            <a:avLst/>
          </a:prstGeom>
        </p:spPr>
      </p:pic>
      <p:sp>
        <p:nvSpPr>
          <p:cNvPr id="21" name="TextBox 20">
            <a:extLst>
              <a:ext uri="{FF2B5EF4-FFF2-40B4-BE49-F238E27FC236}">
                <a16:creationId xmlns:a16="http://schemas.microsoft.com/office/drawing/2014/main" id="{6DEF2B6C-7479-D667-5204-AE833119010A}"/>
              </a:ext>
            </a:extLst>
          </p:cNvPr>
          <p:cNvSpPr txBox="1"/>
          <p:nvPr/>
        </p:nvSpPr>
        <p:spPr>
          <a:xfrm>
            <a:off x="5596644" y="2136619"/>
            <a:ext cx="1284962" cy="369332"/>
          </a:xfrm>
          <a:prstGeom prst="rect">
            <a:avLst/>
          </a:prstGeom>
          <a:noFill/>
        </p:spPr>
        <p:txBody>
          <a:bodyPr wrap="square">
            <a:spAutoFit/>
          </a:bodyPr>
          <a:lstStyle/>
          <a:p>
            <a:pPr algn="ctr"/>
            <a:r>
              <a:rPr lang="es-ES_tradnl" b="1" dirty="0">
                <a:solidFill>
                  <a:schemeClr val="bg1"/>
                </a:solidFill>
              </a:rPr>
              <a:t>Ambiente</a:t>
            </a:r>
          </a:p>
        </p:txBody>
      </p:sp>
      <p:pic>
        <p:nvPicPr>
          <p:cNvPr id="23" name="Picture 22" descr="A video game character holding an object&#10;&#10;Description automatically generated">
            <a:extLst>
              <a:ext uri="{FF2B5EF4-FFF2-40B4-BE49-F238E27FC236}">
                <a16:creationId xmlns:a16="http://schemas.microsoft.com/office/drawing/2014/main" id="{59F22082-E4E5-E019-45FF-73E230C91BE9}"/>
              </a:ext>
            </a:extLst>
          </p:cNvPr>
          <p:cNvPicPr>
            <a:picLocks noChangeAspect="1"/>
          </p:cNvPicPr>
          <p:nvPr/>
        </p:nvPicPr>
        <p:blipFill>
          <a:blip r:embed="rId5"/>
          <a:stretch>
            <a:fillRect/>
          </a:stretch>
        </p:blipFill>
        <p:spPr>
          <a:xfrm>
            <a:off x="3982205" y="3036688"/>
            <a:ext cx="1079183" cy="1079183"/>
          </a:xfrm>
          <a:prstGeom prst="rect">
            <a:avLst/>
          </a:prstGeom>
        </p:spPr>
      </p:pic>
    </p:spTree>
    <p:extLst>
      <p:ext uri="{BB962C8B-B14F-4D97-AF65-F5344CB8AC3E}">
        <p14:creationId xmlns:p14="http://schemas.microsoft.com/office/powerpoint/2010/main" val="4071495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79</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Vimos que los algoritmos basados en valor realizan </a:t>
                </a:r>
                <a:r>
                  <a:rPr lang="es-ES_tradnl" b="1" dirty="0">
                    <a:solidFill>
                      <a:schemeClr val="accent6"/>
                    </a:solidFill>
                  </a:rPr>
                  <a:t>exploración</a:t>
                </a:r>
                <a:r>
                  <a:rPr lang="es-ES_tradnl" dirty="0"/>
                  <a:t> y </a:t>
                </a:r>
                <a:r>
                  <a:rPr lang="es-ES_tradnl" b="1" dirty="0">
                    <a:solidFill>
                      <a:schemeClr val="accent3"/>
                    </a:solidFill>
                  </a:rPr>
                  <a:t>explotación</a:t>
                </a:r>
                <a:r>
                  <a:rPr lang="es-ES_tradnl" dirty="0"/>
                  <a:t> en cada episodio. De la tabla Q, para un estado, se elige la mejor acción (mayor valor) o un valor al azar mediante la estrategia </a:t>
                </a:r>
                <a:r>
                  <a:rPr lang="el-GR" dirty="0"/>
                  <a:t>ε-</a:t>
                </a:r>
                <a:r>
                  <a:rPr lang="es-ES_tradnl" dirty="0" err="1"/>
                  <a:t>Greedy</a:t>
                </a:r>
                <a:r>
                  <a:rPr lang="es-ES_tradnl" dirty="0"/>
                  <a:t>. </a:t>
                </a:r>
              </a:p>
              <a:p>
                <a:pPr marL="0" indent="0">
                  <a:buNone/>
                </a:pPr>
                <a:r>
                  <a:rPr lang="es-ES_tradnl" dirty="0"/>
                  <a:t>Para este problema en particular vamos a usar 100 episodios y </a:t>
                </a:r>
                <a14:m>
                  <m:oMath xmlns:m="http://schemas.openxmlformats.org/officeDocument/2006/math">
                    <m:r>
                      <a:rPr lang="en-US" sz="2000" b="0" i="1" smtClean="0">
                        <a:latin typeface="Cambria Math" panose="02040503050406030204" pitchFamily="18" charset="0"/>
                        <a:ea typeface="Cambria Math" panose="02040503050406030204" pitchFamily="18" charset="0"/>
                      </a:rPr>
                      <m:t>𝜆</m:t>
                    </m:r>
                  </m:oMath>
                </a14:m>
                <a:r>
                  <a:rPr lang="es-ES_tradnl" dirty="0"/>
                  <a:t> = 0.03</a:t>
                </a:r>
              </a:p>
              <a:p>
                <a:pPr marL="0" indent="0">
                  <a:buNone/>
                </a:pPr>
                <a:endParaRPr lang="es-ES_tradnl" dirty="0"/>
              </a:p>
              <a:p>
                <a:pPr marL="0" indent="0">
                  <a:buFont typeface="Arial" panose="020B0604020202020204" pitchFamily="34" charset="0"/>
                  <a:buNone/>
                </a:pPr>
                <a:endParaRPr lang="es-ES_tradnl" dirty="0"/>
              </a:p>
            </p:txBody>
          </p:sp>
        </mc:Choice>
        <mc:Fallback xmlns="">
          <p:sp>
            <p:nvSpPr>
              <p:cNvPr id="4" name="Content Placeholder 3">
                <a:extLst>
                  <a:ext uri="{FF2B5EF4-FFF2-40B4-BE49-F238E27FC236}">
                    <a16:creationId xmlns:a16="http://schemas.microsoft.com/office/drawing/2014/main" id="{0A4F3093-5831-4894-CE18-FE10A6F5ADC5}"/>
                  </a:ext>
                </a:extLst>
              </p:cNvPr>
              <p:cNvSpPr txBox="1">
                <a:spLocks noRot="1" noChangeAspect="1" noMove="1" noResize="1" noEditPoints="1" noAdjustHandles="1" noChangeArrowheads="1" noChangeShapeType="1" noTextEdit="1"/>
              </p:cNvSpPr>
              <p:nvPr/>
            </p:nvSpPr>
            <p:spPr>
              <a:xfrm>
                <a:off x="700635" y="2061881"/>
                <a:ext cx="10691265" cy="4023231"/>
              </a:xfrm>
              <a:prstGeom prst="rect">
                <a:avLst/>
              </a:prstGeom>
              <a:blipFill>
                <a:blip r:embed="rId4"/>
                <a:stretch>
                  <a:fillRect l="-712" t="-629"/>
                </a:stretch>
              </a:blipFill>
            </p:spPr>
            <p:txBody>
              <a:bodyPr/>
              <a:lstStyle/>
              <a:p>
                <a:r>
                  <a:rPr lang="es-ES_tradnl">
                    <a:noFill/>
                  </a:rPr>
                  <a:t> </a:t>
                </a:r>
              </a:p>
            </p:txBody>
          </p:sp>
        </mc:Fallback>
      </mc:AlternateContent>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cxnSp>
        <p:nvCxnSpPr>
          <p:cNvPr id="9" name="Straight Arrow Connector 8">
            <a:extLst>
              <a:ext uri="{FF2B5EF4-FFF2-40B4-BE49-F238E27FC236}">
                <a16:creationId xmlns:a16="http://schemas.microsoft.com/office/drawing/2014/main" id="{A2CA4A31-8E2F-B4DE-B0A5-BC8086B0EE6D}"/>
              </a:ext>
            </a:extLst>
          </p:cNvPr>
          <p:cNvCxnSpPr/>
          <p:nvPr/>
        </p:nvCxnSpPr>
        <p:spPr>
          <a:xfrm flipV="1">
            <a:off x="2279433" y="3714236"/>
            <a:ext cx="0" cy="1905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0B85652-F04B-DEDF-B17B-34406D663F84}"/>
              </a:ext>
            </a:extLst>
          </p:cNvPr>
          <p:cNvCxnSpPr>
            <a:cxnSpLocks/>
          </p:cNvCxnSpPr>
          <p:nvPr/>
        </p:nvCxnSpPr>
        <p:spPr>
          <a:xfrm>
            <a:off x="2279433" y="5619236"/>
            <a:ext cx="3857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EA7E32F-E6A0-04DA-D85F-FE5B7C35642E}"/>
              </a:ext>
            </a:extLst>
          </p:cNvPr>
          <p:cNvSpPr txBox="1"/>
          <p:nvPr/>
        </p:nvSpPr>
        <p:spPr>
          <a:xfrm>
            <a:off x="2913296" y="5597350"/>
            <a:ext cx="2712602" cy="338554"/>
          </a:xfrm>
          <a:prstGeom prst="rect">
            <a:avLst/>
          </a:prstGeom>
          <a:noFill/>
        </p:spPr>
        <p:txBody>
          <a:bodyPr wrap="none" rtlCol="0">
            <a:spAutoFit/>
          </a:bodyPr>
          <a:lstStyle/>
          <a:p>
            <a:r>
              <a:rPr lang="es-ES_tradnl" sz="1600" dirty="0"/>
              <a:t>Iteraciones de entrenamiento</a:t>
            </a:r>
          </a:p>
        </p:txBody>
      </p:sp>
      <p:sp>
        <p:nvSpPr>
          <p:cNvPr id="13" name="TextBox 12">
            <a:extLst>
              <a:ext uri="{FF2B5EF4-FFF2-40B4-BE49-F238E27FC236}">
                <a16:creationId xmlns:a16="http://schemas.microsoft.com/office/drawing/2014/main" id="{0231B352-202A-612C-6366-48716089F1BB}"/>
              </a:ext>
            </a:extLst>
          </p:cNvPr>
          <p:cNvSpPr txBox="1"/>
          <p:nvPr/>
        </p:nvSpPr>
        <p:spPr>
          <a:xfrm>
            <a:off x="2309107" y="3493384"/>
            <a:ext cx="287258" cy="369332"/>
          </a:xfrm>
          <a:prstGeom prst="rect">
            <a:avLst/>
          </a:prstGeom>
          <a:noFill/>
        </p:spPr>
        <p:txBody>
          <a:bodyPr wrap="none" rtlCol="0">
            <a:spAutoFit/>
          </a:bodyPr>
          <a:lstStyle/>
          <a:p>
            <a:r>
              <a:rPr lang="es-ES" dirty="0" err="1"/>
              <a:t>ε</a:t>
            </a:r>
            <a:endParaRPr lang="es-ES_tradnl" dirty="0"/>
          </a:p>
        </p:txBody>
      </p:sp>
      <p:sp>
        <p:nvSpPr>
          <p:cNvPr id="14" name="Arc 13">
            <a:extLst>
              <a:ext uri="{FF2B5EF4-FFF2-40B4-BE49-F238E27FC236}">
                <a16:creationId xmlns:a16="http://schemas.microsoft.com/office/drawing/2014/main" id="{4BA53A2A-AF6F-F639-9A7C-C05211E2F105}"/>
              </a:ext>
            </a:extLst>
          </p:cNvPr>
          <p:cNvSpPr/>
          <p:nvPr/>
        </p:nvSpPr>
        <p:spPr>
          <a:xfrm rot="10800000">
            <a:off x="2309107" y="3137955"/>
            <a:ext cx="5030925" cy="2423453"/>
          </a:xfrm>
          <a:prstGeom prst="arc">
            <a:avLst>
              <a:gd name="adj1" fmla="val 15342385"/>
              <a:gd name="adj2" fmla="val 2138949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95CB39-DB25-D39C-7EB6-DD5DD62EBD63}"/>
                  </a:ext>
                </a:extLst>
              </p:cNvPr>
              <p:cNvSpPr txBox="1"/>
              <p:nvPr/>
            </p:nvSpPr>
            <p:spPr>
              <a:xfrm>
                <a:off x="8043242" y="4348104"/>
                <a:ext cx="154003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240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s-ES_tradnl"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0</m:t>
                          </m:r>
                        </m:sub>
                      </m:s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sup>
                      </m:sSup>
                    </m:oMath>
                  </m:oMathPara>
                </a14:m>
                <a:endParaRPr lang="es-ES_tradnl" sz="2400" dirty="0"/>
              </a:p>
            </p:txBody>
          </p:sp>
        </mc:Choice>
        <mc:Fallback xmlns="">
          <p:sp>
            <p:nvSpPr>
              <p:cNvPr id="15" name="TextBox 14">
                <a:extLst>
                  <a:ext uri="{FF2B5EF4-FFF2-40B4-BE49-F238E27FC236}">
                    <a16:creationId xmlns:a16="http://schemas.microsoft.com/office/drawing/2014/main" id="{0C95CB39-DB25-D39C-7EB6-DD5DD62EBD63}"/>
                  </a:ext>
                </a:extLst>
              </p:cNvPr>
              <p:cNvSpPr txBox="1">
                <a:spLocks noRot="1" noChangeAspect="1" noMove="1" noResize="1" noEditPoints="1" noAdjustHandles="1" noChangeArrowheads="1" noChangeShapeType="1" noTextEdit="1"/>
              </p:cNvSpPr>
              <p:nvPr/>
            </p:nvSpPr>
            <p:spPr>
              <a:xfrm>
                <a:off x="8043242" y="4348104"/>
                <a:ext cx="1540037" cy="386644"/>
              </a:xfrm>
              <a:prstGeom prst="rect">
                <a:avLst/>
              </a:prstGeom>
              <a:blipFill>
                <a:blip r:embed="rId5"/>
                <a:stretch>
                  <a:fillRect l="-1639" t="-9677" r="-820"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A698D10-86DB-87B5-E1AA-EA45421B1D17}"/>
                  </a:ext>
                </a:extLst>
              </p:cNvPr>
              <p:cNvSpPr txBox="1"/>
              <p:nvPr/>
            </p:nvSpPr>
            <p:spPr>
              <a:xfrm>
                <a:off x="7340032" y="4879054"/>
                <a:ext cx="3520537" cy="646331"/>
              </a:xfrm>
              <a:prstGeom prst="rect">
                <a:avLst/>
              </a:prstGeom>
              <a:noFill/>
            </p:spPr>
            <p:txBody>
              <a:bodyPr wrap="square" rtlCol="0">
                <a:spAutoFit/>
              </a:bodyPr>
              <a:lstStyle/>
              <a:p>
                <a:r>
                  <a:rPr lang="es-ES_tradnl" dirty="0"/>
                  <a:t>Si U[0,1] &lt; </a:t>
                </a:r>
                <a14:m>
                  <m:oMath xmlns:m="http://schemas.openxmlformats.org/officeDocument/2006/math">
                    <m:r>
                      <a:rPr lang="es-ES_tradnl" sz="1800" i="1" smtClean="0">
                        <a:latin typeface="Cambria Math" panose="02040503050406030204" pitchFamily="18" charset="0"/>
                        <a:ea typeface="Cambria Math" panose="02040503050406030204" pitchFamily="18" charset="0"/>
                      </a:rPr>
                      <m:t>𝜀</m:t>
                    </m:r>
                  </m:oMath>
                </a14:m>
                <a:r>
                  <a:rPr lang="es-ES_tradnl" dirty="0"/>
                  <a:t>, </a:t>
                </a:r>
                <a:r>
                  <a:rPr lang="es-ES_tradnl" b="1" dirty="0">
                    <a:solidFill>
                      <a:schemeClr val="accent6"/>
                    </a:solidFill>
                  </a:rPr>
                  <a:t>exploramos</a:t>
                </a:r>
                <a:endParaRPr lang="es-ES_tradnl" dirty="0"/>
              </a:p>
              <a:p>
                <a:r>
                  <a:rPr lang="es-ES_tradnl" dirty="0"/>
                  <a:t>Si no, </a:t>
                </a:r>
                <a:r>
                  <a:rPr lang="es-ES_tradnl" b="1" dirty="0">
                    <a:solidFill>
                      <a:schemeClr val="accent3"/>
                    </a:solidFill>
                  </a:rPr>
                  <a:t>explotación</a:t>
                </a:r>
                <a:r>
                  <a:rPr lang="es-ES_tradnl" dirty="0"/>
                  <a:t> </a:t>
                </a:r>
              </a:p>
            </p:txBody>
          </p:sp>
        </mc:Choice>
        <mc:Fallback xmlns="">
          <p:sp>
            <p:nvSpPr>
              <p:cNvPr id="17" name="TextBox 16">
                <a:extLst>
                  <a:ext uri="{FF2B5EF4-FFF2-40B4-BE49-F238E27FC236}">
                    <a16:creationId xmlns:a16="http://schemas.microsoft.com/office/drawing/2014/main" id="{DA698D10-86DB-87B5-E1AA-EA45421B1D17}"/>
                  </a:ext>
                </a:extLst>
              </p:cNvPr>
              <p:cNvSpPr txBox="1">
                <a:spLocks noRot="1" noChangeAspect="1" noMove="1" noResize="1" noEditPoints="1" noAdjustHandles="1" noChangeArrowheads="1" noChangeShapeType="1" noTextEdit="1"/>
              </p:cNvSpPr>
              <p:nvPr/>
            </p:nvSpPr>
            <p:spPr>
              <a:xfrm>
                <a:off x="7340032" y="4879054"/>
                <a:ext cx="3520537" cy="646331"/>
              </a:xfrm>
              <a:prstGeom prst="rect">
                <a:avLst/>
              </a:prstGeom>
              <a:blipFill>
                <a:blip r:embed="rId6"/>
                <a:stretch>
                  <a:fillRect l="-1075" t="-3922" b="-15686"/>
                </a:stretch>
              </a:blipFill>
            </p:spPr>
            <p:txBody>
              <a:bodyPr/>
              <a:lstStyle/>
              <a:p>
                <a:r>
                  <a:rPr lang="es-ES_tradnl">
                    <a:noFill/>
                  </a:rPr>
                  <a:t> </a:t>
                </a:r>
              </a:p>
            </p:txBody>
          </p:sp>
        </mc:Fallback>
      </mc:AlternateContent>
    </p:spTree>
    <p:extLst>
      <p:ext uri="{BB962C8B-B14F-4D97-AF65-F5344CB8AC3E}">
        <p14:creationId xmlns:p14="http://schemas.microsoft.com/office/powerpoint/2010/main" val="66468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por Refuerzo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80</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Para este caso vamos a actualizas los valores mediante </a:t>
            </a:r>
            <a:r>
              <a:rPr lang="es-ES_tradnl" sz="2000" dirty="0"/>
              <a:t>aprendizaje por diferencia temporal:</a:t>
            </a:r>
            <a:endParaRPr lang="es-ES_tradnl" dirty="0"/>
          </a:p>
          <a:p>
            <a:pPr marL="0" indent="0">
              <a:buNone/>
            </a:pPr>
            <a:endParaRPr lang="es-ES_tradnl"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A7612A-9F2F-FA57-53CE-8CD953161C72}"/>
                  </a:ext>
                </a:extLst>
              </p:cNvPr>
              <p:cNvSpPr txBox="1"/>
              <p:nvPr/>
            </p:nvSpPr>
            <p:spPr>
              <a:xfrm>
                <a:off x="3142384" y="3165436"/>
                <a:ext cx="6410794" cy="446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m:rPr>
                          <m:nor/>
                        </m:rPr>
                        <a:rPr lang="en-US" sz="2000">
                          <a:latin typeface="Cambria Math" panose="02040503050406030204" pitchFamily="18" charset="0"/>
                          <a:ea typeface="Cambria Math" panose="02040503050406030204" pitchFamily="18" charset="0"/>
                        </a:rPr>
                        <m:t> = </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𝛼</m:t>
                          </m:r>
                        </m:e>
                      </m:d>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 </m:t>
                      </m:r>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𝑖𝑗</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max</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 </m:t>
                                      </m:r>
                                    </m:e>
                                  </m:d>
                                </m:e>
                              </m:d>
                            </m:e>
                          </m:func>
                        </m:e>
                      </m:d>
                    </m:oMath>
                  </m:oMathPara>
                </a14:m>
                <a:endParaRPr lang="es-ES_tradnl" sz="2000" dirty="0"/>
              </a:p>
            </p:txBody>
          </p:sp>
        </mc:Choice>
        <mc:Fallback xmlns="">
          <p:sp>
            <p:nvSpPr>
              <p:cNvPr id="18" name="TextBox 17">
                <a:extLst>
                  <a:ext uri="{FF2B5EF4-FFF2-40B4-BE49-F238E27FC236}">
                    <a16:creationId xmlns:a16="http://schemas.microsoft.com/office/drawing/2014/main" id="{78A7612A-9F2F-FA57-53CE-8CD953161C72}"/>
                  </a:ext>
                </a:extLst>
              </p:cNvPr>
              <p:cNvSpPr txBox="1">
                <a:spLocks noRot="1" noChangeAspect="1" noMove="1" noResize="1" noEditPoints="1" noAdjustHandles="1" noChangeArrowheads="1" noChangeShapeType="1" noTextEdit="1"/>
              </p:cNvSpPr>
              <p:nvPr/>
            </p:nvSpPr>
            <p:spPr>
              <a:xfrm>
                <a:off x="3142384" y="3165436"/>
                <a:ext cx="6410794" cy="446917"/>
              </a:xfrm>
              <a:prstGeom prst="rect">
                <a:avLst/>
              </a:prstGeom>
              <a:blipFill>
                <a:blip r:embed="rId4"/>
                <a:stretch>
                  <a:fillRect b="-1111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ABAAD9-81A1-FB6B-296D-79B7DE8803F8}"/>
                  </a:ext>
                </a:extLst>
              </p:cNvPr>
              <p:cNvSpPr txBox="1"/>
              <p:nvPr/>
            </p:nvSpPr>
            <p:spPr>
              <a:xfrm>
                <a:off x="2909164" y="2623458"/>
                <a:ext cx="7005571" cy="446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m:rPr>
                          <m:nor/>
                        </m:rPr>
                        <a:rPr lang="en-US" sz="200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 </m:t>
                      </m:r>
                      <m:d>
                        <m:dPr>
                          <m:begChr m:val="["/>
                          <m:endChr m:val="]"/>
                          <m:ctrlPr>
                            <a:rPr lang="en-US" sz="2000" i="1" smtClean="0">
                              <a:latin typeface="Cambria Math" panose="02040503050406030204" pitchFamily="18" charset="0"/>
                              <a:ea typeface="Cambria Math" panose="02040503050406030204" pitchFamily="18" charset="0"/>
                            </a:rPr>
                          </m:ctrlPr>
                        </m:dPr>
                        <m:e>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𝑖𝑗</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max</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 </m:t>
                                          </m:r>
                                        </m:e>
                                      </m:d>
                                    </m:e>
                                  </m:d>
                                </m:e>
                              </m:func>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e>
                      </m:d>
                    </m:oMath>
                  </m:oMathPara>
                </a14:m>
                <a:endParaRPr lang="es-ES_tradnl" sz="2000" dirty="0"/>
              </a:p>
            </p:txBody>
          </p:sp>
        </mc:Choice>
        <mc:Fallback xmlns="">
          <p:sp>
            <p:nvSpPr>
              <p:cNvPr id="22" name="TextBox 21">
                <a:extLst>
                  <a:ext uri="{FF2B5EF4-FFF2-40B4-BE49-F238E27FC236}">
                    <a16:creationId xmlns:a16="http://schemas.microsoft.com/office/drawing/2014/main" id="{D8ABAAD9-81A1-FB6B-296D-79B7DE8803F8}"/>
                  </a:ext>
                </a:extLst>
              </p:cNvPr>
              <p:cNvSpPr txBox="1">
                <a:spLocks noRot="1" noChangeAspect="1" noMove="1" noResize="1" noEditPoints="1" noAdjustHandles="1" noChangeArrowheads="1" noChangeShapeType="1" noTextEdit="1"/>
              </p:cNvSpPr>
              <p:nvPr/>
            </p:nvSpPr>
            <p:spPr>
              <a:xfrm>
                <a:off x="2909164" y="2623458"/>
                <a:ext cx="7005571" cy="446917"/>
              </a:xfrm>
              <a:prstGeom prst="rect">
                <a:avLst/>
              </a:prstGeom>
              <a:blipFill>
                <a:blip r:embed="rId5"/>
                <a:stretch>
                  <a:fillRect b="-1111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D045564-E455-E722-64AE-C4875E0024C7}"/>
                  </a:ext>
                </a:extLst>
              </p:cNvPr>
              <p:cNvSpPr txBox="1"/>
              <p:nvPr/>
            </p:nvSpPr>
            <p:spPr>
              <a:xfrm>
                <a:off x="719942" y="3786273"/>
                <a:ext cx="4378443" cy="369332"/>
              </a:xfrm>
              <a:prstGeom prst="rect">
                <a:avLst/>
              </a:prstGeom>
              <a:noFill/>
            </p:spPr>
            <p:txBody>
              <a:bodyPr wrap="none" rtlCol="0">
                <a:spAutoFit/>
              </a:bodyPr>
              <a:lstStyle/>
              <a:p>
                <a:r>
                  <a:rPr lang="es-ES_tradnl" dirty="0"/>
                  <a:t>Para este ejercicio usamos </a:t>
                </a:r>
                <a14:m>
                  <m:oMath xmlns:m="http://schemas.openxmlformats.org/officeDocument/2006/math">
                    <m:r>
                      <a:rPr lang="en-US" sz="1800" i="1" smtClean="0">
                        <a:latin typeface="Cambria Math" panose="02040503050406030204" pitchFamily="18" charset="0"/>
                        <a:ea typeface="Cambria Math" panose="02040503050406030204" pitchFamily="18" charset="0"/>
                      </a:rPr>
                      <m:t>𝛼</m:t>
                    </m:r>
                  </m:oMath>
                </a14:m>
                <a:r>
                  <a:rPr lang="es-ES_tradnl" dirty="0"/>
                  <a:t>=0.1 y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s-ES_tradnl" dirty="0"/>
                  <a:t>=0.99 </a:t>
                </a:r>
              </a:p>
            </p:txBody>
          </p:sp>
        </mc:Choice>
        <mc:Fallback xmlns="">
          <p:sp>
            <p:nvSpPr>
              <p:cNvPr id="25" name="TextBox 24">
                <a:extLst>
                  <a:ext uri="{FF2B5EF4-FFF2-40B4-BE49-F238E27FC236}">
                    <a16:creationId xmlns:a16="http://schemas.microsoft.com/office/drawing/2014/main" id="{5D045564-E455-E722-64AE-C4875E0024C7}"/>
                  </a:ext>
                </a:extLst>
              </p:cNvPr>
              <p:cNvSpPr txBox="1">
                <a:spLocks noRot="1" noChangeAspect="1" noMove="1" noResize="1" noEditPoints="1" noAdjustHandles="1" noChangeArrowheads="1" noChangeShapeType="1" noTextEdit="1"/>
              </p:cNvSpPr>
              <p:nvPr/>
            </p:nvSpPr>
            <p:spPr>
              <a:xfrm>
                <a:off x="719942" y="3786273"/>
                <a:ext cx="4378443" cy="369332"/>
              </a:xfrm>
              <a:prstGeom prst="rect">
                <a:avLst/>
              </a:prstGeom>
              <a:blipFill>
                <a:blip r:embed="rId6"/>
                <a:stretch>
                  <a:fillRect l="-1156" t="-6667" r="-289" b="-2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1941936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81</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Por ejemplo, si realizamos un entrenamiento, llegamos a la siguiente tabla:</a:t>
            </a:r>
          </a:p>
          <a:p>
            <a:pPr marL="0" indent="0">
              <a:buNone/>
            </a:pPr>
            <a:endParaRPr lang="es-ES_tradnl" dirty="0"/>
          </a:p>
          <a:p>
            <a:pPr marL="0" indent="0">
              <a:buFont typeface="Arial" panose="020B0604020202020204" pitchFamily="34" charset="0"/>
              <a:buNone/>
            </a:pPr>
            <a:endParaRPr lang="es-ES_tradnl"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graphicFrame>
        <p:nvGraphicFramePr>
          <p:cNvPr id="9" name="Table 8">
            <a:extLst>
              <a:ext uri="{FF2B5EF4-FFF2-40B4-BE49-F238E27FC236}">
                <a16:creationId xmlns:a16="http://schemas.microsoft.com/office/drawing/2014/main" id="{9A4B3230-B123-CA4E-F7F5-7032C0F13E38}"/>
              </a:ext>
            </a:extLst>
          </p:cNvPr>
          <p:cNvGraphicFramePr>
            <a:graphicFrameLocks noGrp="1"/>
          </p:cNvGraphicFramePr>
          <p:nvPr>
            <p:extLst>
              <p:ext uri="{D42A27DB-BD31-4B8C-83A1-F6EECF244321}">
                <p14:modId xmlns:p14="http://schemas.microsoft.com/office/powerpoint/2010/main" val="2738023940"/>
              </p:ext>
            </p:extLst>
          </p:nvPr>
        </p:nvGraphicFramePr>
        <p:xfrm>
          <a:off x="3251798" y="2515552"/>
          <a:ext cx="4413624" cy="4023360"/>
        </p:xfrm>
        <a:graphic>
          <a:graphicData uri="http://schemas.openxmlformats.org/drawingml/2006/table">
            <a:tbl>
              <a:tblPr firstRow="1" bandRow="1">
                <a:tableStyleId>{F5AB1C69-6EDB-4FF4-983F-18BD219EF322}</a:tableStyleId>
              </a:tblPr>
              <a:tblGrid>
                <a:gridCol w="1103406">
                  <a:extLst>
                    <a:ext uri="{9D8B030D-6E8A-4147-A177-3AD203B41FA5}">
                      <a16:colId xmlns:a16="http://schemas.microsoft.com/office/drawing/2014/main" val="829862170"/>
                    </a:ext>
                  </a:extLst>
                </a:gridCol>
                <a:gridCol w="1103406">
                  <a:extLst>
                    <a:ext uri="{9D8B030D-6E8A-4147-A177-3AD203B41FA5}">
                      <a16:colId xmlns:a16="http://schemas.microsoft.com/office/drawing/2014/main" val="535659803"/>
                    </a:ext>
                  </a:extLst>
                </a:gridCol>
                <a:gridCol w="1103406">
                  <a:extLst>
                    <a:ext uri="{9D8B030D-6E8A-4147-A177-3AD203B41FA5}">
                      <a16:colId xmlns:a16="http://schemas.microsoft.com/office/drawing/2014/main" val="562928500"/>
                    </a:ext>
                  </a:extLst>
                </a:gridCol>
                <a:gridCol w="1103406">
                  <a:extLst>
                    <a:ext uri="{9D8B030D-6E8A-4147-A177-3AD203B41FA5}">
                      <a16:colId xmlns:a16="http://schemas.microsoft.com/office/drawing/2014/main" val="2420179502"/>
                    </a:ext>
                  </a:extLst>
                </a:gridCol>
              </a:tblGrid>
              <a:tr h="260062">
                <a:tc>
                  <a:txBody>
                    <a:bodyPr/>
                    <a:lstStyle/>
                    <a:p>
                      <a:pPr algn="ctr"/>
                      <a:r>
                        <a:rPr lang="es-ES_tradnl" sz="1600" dirty="0"/>
                        <a:t>Estado</a:t>
                      </a:r>
                    </a:p>
                  </a:txBody>
                  <a:tcPr/>
                </a:tc>
                <a:tc>
                  <a:txBody>
                    <a:bodyPr/>
                    <a:lstStyle/>
                    <a:p>
                      <a:pPr algn="ctr"/>
                      <a:r>
                        <a:rPr lang="es-ES_tradnl" sz="1600" dirty="0"/>
                        <a:t>Derecha</a:t>
                      </a:r>
                    </a:p>
                  </a:txBody>
                  <a:tcPr/>
                </a:tc>
                <a:tc>
                  <a:txBody>
                    <a:bodyPr/>
                    <a:lstStyle/>
                    <a:p>
                      <a:pPr algn="ctr"/>
                      <a:r>
                        <a:rPr lang="es-ES_tradnl" sz="1600" dirty="0"/>
                        <a:t>Izquierda</a:t>
                      </a:r>
                    </a:p>
                  </a:txBody>
                  <a:tcPr/>
                </a:tc>
                <a:tc>
                  <a:txBody>
                    <a:bodyPr/>
                    <a:lstStyle/>
                    <a:p>
                      <a:pPr algn="ctr"/>
                      <a:r>
                        <a:rPr lang="es-ES_tradnl" sz="1600" dirty="0"/>
                        <a:t>Disparo</a:t>
                      </a:r>
                    </a:p>
                  </a:txBody>
                  <a:tcPr/>
                </a:tc>
                <a:extLst>
                  <a:ext uri="{0D108BD9-81ED-4DB2-BD59-A6C34878D82A}">
                    <a16:rowId xmlns:a16="http://schemas.microsoft.com/office/drawing/2014/main" val="2496219529"/>
                  </a:ext>
                </a:extLst>
              </a:tr>
              <a:tr h="260062">
                <a:tc>
                  <a:txBody>
                    <a:bodyPr/>
                    <a:lstStyle/>
                    <a:p>
                      <a:pPr algn="ctr"/>
                      <a:r>
                        <a:rPr lang="es-ES_tradnl" sz="1600" dirty="0"/>
                        <a:t>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extLst>
                  <a:ext uri="{0D108BD9-81ED-4DB2-BD59-A6C34878D82A}">
                    <a16:rowId xmlns:a16="http://schemas.microsoft.com/office/drawing/2014/main" val="1850886366"/>
                  </a:ext>
                </a:extLst>
              </a:tr>
              <a:tr h="260062">
                <a:tc>
                  <a:txBody>
                    <a:bodyPr/>
                    <a:lstStyle/>
                    <a:p>
                      <a:pPr algn="ctr"/>
                      <a:r>
                        <a:rPr lang="es-ES_tradnl" sz="1600" dirty="0"/>
                        <a:t>1</a:t>
                      </a:r>
                    </a:p>
                  </a:txBody>
                  <a:tcPr anchor="ctr"/>
                </a:tc>
                <a:tc>
                  <a:txBody>
                    <a:bodyPr/>
                    <a:lstStyle/>
                    <a:p>
                      <a:pPr algn="ctr"/>
                      <a:r>
                        <a:rPr lang="es-ES_tradnl" sz="1600" dirty="0"/>
                        <a:t>-0.1</a:t>
                      </a:r>
                    </a:p>
                  </a:txBody>
                  <a:tcPr anchor="ctr"/>
                </a:tc>
                <a:tc>
                  <a:txBody>
                    <a:bodyPr/>
                    <a:lstStyle/>
                    <a:p>
                      <a:pPr algn="ctr"/>
                      <a:r>
                        <a:rPr lang="es-ES_tradnl" sz="1600" dirty="0"/>
                        <a:t>48.8</a:t>
                      </a:r>
                    </a:p>
                  </a:txBody>
                  <a:tcPr anchor="ctr"/>
                </a:tc>
                <a:tc>
                  <a:txBody>
                    <a:bodyPr/>
                    <a:lstStyle/>
                    <a:p>
                      <a:pPr algn="ctr"/>
                      <a:r>
                        <a:rPr lang="es-ES_tradnl" sz="1600" dirty="0"/>
                        <a:t>-0.2</a:t>
                      </a:r>
                    </a:p>
                  </a:txBody>
                  <a:tcPr anchor="ctr"/>
                </a:tc>
                <a:extLst>
                  <a:ext uri="{0D108BD9-81ED-4DB2-BD59-A6C34878D82A}">
                    <a16:rowId xmlns:a16="http://schemas.microsoft.com/office/drawing/2014/main" val="1425728348"/>
                  </a:ext>
                </a:extLst>
              </a:tr>
              <a:tr h="260062">
                <a:tc>
                  <a:txBody>
                    <a:bodyPr/>
                    <a:lstStyle/>
                    <a:p>
                      <a:pPr algn="ctr"/>
                      <a:r>
                        <a:rPr lang="es-ES_tradnl" sz="1600" dirty="0"/>
                        <a:t>2</a:t>
                      </a:r>
                    </a:p>
                  </a:txBody>
                  <a:tcPr anchor="ctr"/>
                </a:tc>
                <a:tc>
                  <a:txBody>
                    <a:bodyPr/>
                    <a:lstStyle/>
                    <a:p>
                      <a:pPr algn="ctr"/>
                      <a:r>
                        <a:rPr lang="es-ES_tradnl" sz="1600" dirty="0"/>
                        <a:t>0.7</a:t>
                      </a:r>
                    </a:p>
                  </a:txBody>
                  <a:tcPr anchor="ctr"/>
                </a:tc>
                <a:tc>
                  <a:txBody>
                    <a:bodyPr/>
                    <a:lstStyle/>
                    <a:p>
                      <a:pPr algn="ctr"/>
                      <a:r>
                        <a:rPr lang="es-ES_tradnl" sz="1600" dirty="0"/>
                        <a:t>432.8</a:t>
                      </a:r>
                    </a:p>
                  </a:txBody>
                  <a:tcPr anchor="ctr"/>
                </a:tc>
                <a:tc>
                  <a:txBody>
                    <a:bodyPr/>
                    <a:lstStyle/>
                    <a:p>
                      <a:pPr algn="ctr"/>
                      <a:r>
                        <a:rPr lang="es-ES_tradnl" sz="1600" dirty="0"/>
                        <a:t>-0.2</a:t>
                      </a:r>
                    </a:p>
                  </a:txBody>
                  <a:tcPr anchor="ctr"/>
                </a:tc>
                <a:extLst>
                  <a:ext uri="{0D108BD9-81ED-4DB2-BD59-A6C34878D82A}">
                    <a16:rowId xmlns:a16="http://schemas.microsoft.com/office/drawing/2014/main" val="3212948171"/>
                  </a:ext>
                </a:extLst>
              </a:tr>
              <a:tr h="260062">
                <a:tc>
                  <a:txBody>
                    <a:bodyPr/>
                    <a:lstStyle/>
                    <a:p>
                      <a:pPr algn="ctr"/>
                      <a:r>
                        <a:rPr lang="es-ES_tradnl" sz="1600" b="1" dirty="0">
                          <a:solidFill>
                            <a:srgbClr val="C00000"/>
                          </a:solidFill>
                        </a:rPr>
                        <a:t>3</a:t>
                      </a:r>
                    </a:p>
                  </a:txBody>
                  <a:tcPr anchor="ctr"/>
                </a:tc>
                <a:tc>
                  <a:txBody>
                    <a:bodyPr/>
                    <a:lstStyle/>
                    <a:p>
                      <a:pPr algn="ctr"/>
                      <a:r>
                        <a:rPr lang="es-ES_tradnl" sz="1600" b="1" dirty="0">
                          <a:solidFill>
                            <a:srgbClr val="C00000"/>
                          </a:solidFill>
                        </a:rPr>
                        <a:t>114.2</a:t>
                      </a:r>
                    </a:p>
                  </a:txBody>
                  <a:tcPr anchor="ctr"/>
                </a:tc>
                <a:tc>
                  <a:txBody>
                    <a:bodyPr/>
                    <a:lstStyle/>
                    <a:p>
                      <a:pPr algn="ctr"/>
                      <a:r>
                        <a:rPr lang="es-ES_tradnl" sz="1600" b="1" dirty="0">
                          <a:solidFill>
                            <a:srgbClr val="C00000"/>
                          </a:solidFill>
                        </a:rPr>
                        <a:t>277.5</a:t>
                      </a:r>
                    </a:p>
                  </a:txBody>
                  <a:tcPr anchor="ctr"/>
                </a:tc>
                <a:tc>
                  <a:txBody>
                    <a:bodyPr/>
                    <a:lstStyle/>
                    <a:p>
                      <a:pPr algn="ctr"/>
                      <a:r>
                        <a:rPr lang="es-ES_tradnl" sz="1600" b="1" dirty="0">
                          <a:solidFill>
                            <a:srgbClr val="C00000"/>
                          </a:solidFill>
                        </a:rPr>
                        <a:t>1000</a:t>
                      </a:r>
                    </a:p>
                  </a:txBody>
                  <a:tcPr anchor="ctr"/>
                </a:tc>
                <a:extLst>
                  <a:ext uri="{0D108BD9-81ED-4DB2-BD59-A6C34878D82A}">
                    <a16:rowId xmlns:a16="http://schemas.microsoft.com/office/drawing/2014/main" val="3481936517"/>
                  </a:ext>
                </a:extLst>
              </a:tr>
              <a:tr h="260062">
                <a:tc>
                  <a:txBody>
                    <a:bodyPr/>
                    <a:lstStyle/>
                    <a:p>
                      <a:pPr algn="ctr"/>
                      <a:r>
                        <a:rPr lang="es-ES_tradnl" sz="1600" dirty="0"/>
                        <a:t>4</a:t>
                      </a:r>
                    </a:p>
                  </a:txBody>
                  <a:tcPr anchor="ctr"/>
                </a:tc>
                <a:tc>
                  <a:txBody>
                    <a:bodyPr/>
                    <a:lstStyle/>
                    <a:p>
                      <a:pPr algn="ctr"/>
                      <a:r>
                        <a:rPr lang="es-ES_tradnl" sz="1600" dirty="0"/>
                        <a:t>989.8</a:t>
                      </a:r>
                    </a:p>
                  </a:txBody>
                  <a:tcPr anchor="ctr"/>
                </a:tc>
                <a:tc>
                  <a:txBody>
                    <a:bodyPr/>
                    <a:lstStyle/>
                    <a:p>
                      <a:pPr algn="ctr"/>
                      <a:r>
                        <a:rPr lang="es-ES_tradnl" sz="1600" dirty="0"/>
                        <a:t>415.9</a:t>
                      </a:r>
                    </a:p>
                  </a:txBody>
                  <a:tcPr anchor="ctr"/>
                </a:tc>
                <a:tc>
                  <a:txBody>
                    <a:bodyPr/>
                    <a:lstStyle/>
                    <a:p>
                      <a:pPr algn="ctr"/>
                      <a:r>
                        <a:rPr lang="es-ES_tradnl" sz="1600" dirty="0"/>
                        <a:t>-1.2</a:t>
                      </a:r>
                    </a:p>
                  </a:txBody>
                  <a:tcPr anchor="ctr"/>
                </a:tc>
                <a:extLst>
                  <a:ext uri="{0D108BD9-81ED-4DB2-BD59-A6C34878D82A}">
                    <a16:rowId xmlns:a16="http://schemas.microsoft.com/office/drawing/2014/main" val="3989638174"/>
                  </a:ext>
                </a:extLst>
              </a:tr>
              <a:tr h="260062">
                <a:tc>
                  <a:txBody>
                    <a:bodyPr/>
                    <a:lstStyle/>
                    <a:p>
                      <a:pPr algn="ctr"/>
                      <a:r>
                        <a:rPr lang="es-ES_tradnl" sz="1600" dirty="0"/>
                        <a:t>5</a:t>
                      </a:r>
                    </a:p>
                  </a:txBody>
                  <a:tcPr anchor="ctr"/>
                </a:tc>
                <a:tc>
                  <a:txBody>
                    <a:bodyPr/>
                    <a:lstStyle/>
                    <a:p>
                      <a:pPr algn="ctr"/>
                      <a:r>
                        <a:rPr lang="es-ES_tradnl" sz="1600" dirty="0"/>
                        <a:t>974.8</a:t>
                      </a:r>
                    </a:p>
                  </a:txBody>
                  <a:tcPr anchor="ctr"/>
                </a:tc>
                <a:tc>
                  <a:txBody>
                    <a:bodyPr/>
                    <a:lstStyle/>
                    <a:p>
                      <a:pPr algn="ctr"/>
                      <a:r>
                        <a:rPr lang="es-ES_tradnl" sz="1600" dirty="0"/>
                        <a:t>296.3</a:t>
                      </a:r>
                    </a:p>
                  </a:txBody>
                  <a:tcPr anchor="ctr"/>
                </a:tc>
                <a:tc>
                  <a:txBody>
                    <a:bodyPr/>
                    <a:lstStyle/>
                    <a:p>
                      <a:pPr algn="ctr"/>
                      <a:r>
                        <a:rPr lang="es-ES_tradnl" sz="1600" dirty="0"/>
                        <a:t>-1.3</a:t>
                      </a:r>
                    </a:p>
                  </a:txBody>
                  <a:tcPr anchor="ctr"/>
                </a:tc>
                <a:extLst>
                  <a:ext uri="{0D108BD9-81ED-4DB2-BD59-A6C34878D82A}">
                    <a16:rowId xmlns:a16="http://schemas.microsoft.com/office/drawing/2014/main" val="685033054"/>
                  </a:ext>
                </a:extLst>
              </a:tr>
              <a:tr h="260062">
                <a:tc>
                  <a:txBody>
                    <a:bodyPr/>
                    <a:lstStyle/>
                    <a:p>
                      <a:pPr algn="ctr"/>
                      <a:r>
                        <a:rPr lang="es-ES_tradnl" sz="1600" b="1">
                          <a:solidFill>
                            <a:schemeClr val="accent1"/>
                          </a:solidFill>
                        </a:rPr>
                        <a:t>6</a:t>
                      </a:r>
                      <a:endParaRPr lang="es-ES_tradnl" sz="1600" b="1" dirty="0">
                        <a:solidFill>
                          <a:schemeClr val="accent1"/>
                        </a:solidFill>
                      </a:endParaRPr>
                    </a:p>
                  </a:txBody>
                  <a:tcPr anchor="ctr"/>
                </a:tc>
                <a:tc>
                  <a:txBody>
                    <a:bodyPr/>
                    <a:lstStyle/>
                    <a:p>
                      <a:pPr algn="ctr"/>
                      <a:r>
                        <a:rPr lang="es-ES_tradnl" sz="1600" b="1">
                          <a:solidFill>
                            <a:schemeClr val="accent1"/>
                          </a:solidFill>
                        </a:rPr>
                        <a:t>952.8</a:t>
                      </a:r>
                      <a:endParaRPr lang="es-ES_tradnl" sz="1600" b="1" dirty="0">
                        <a:solidFill>
                          <a:schemeClr val="accent1"/>
                        </a:solidFill>
                      </a:endParaRPr>
                    </a:p>
                  </a:txBody>
                  <a:tcPr anchor="ctr"/>
                </a:tc>
                <a:tc>
                  <a:txBody>
                    <a:bodyPr/>
                    <a:lstStyle/>
                    <a:p>
                      <a:pPr algn="ctr"/>
                      <a:r>
                        <a:rPr lang="es-ES_tradnl" sz="1600" b="1">
                          <a:solidFill>
                            <a:schemeClr val="accent1"/>
                          </a:solidFill>
                        </a:rPr>
                        <a:t>6.4</a:t>
                      </a:r>
                      <a:endParaRPr lang="es-ES_tradnl" sz="1600" b="1" dirty="0">
                        <a:solidFill>
                          <a:schemeClr val="accent1"/>
                        </a:solidFill>
                      </a:endParaRPr>
                    </a:p>
                  </a:txBody>
                  <a:tcPr anchor="ctr"/>
                </a:tc>
                <a:tc>
                  <a:txBody>
                    <a:bodyPr/>
                    <a:lstStyle/>
                    <a:p>
                      <a:pPr algn="ctr"/>
                      <a:r>
                        <a:rPr lang="es-ES_tradnl" sz="1600" b="1" dirty="0">
                          <a:solidFill>
                            <a:schemeClr val="accent1"/>
                          </a:solidFill>
                        </a:rPr>
                        <a:t>-1.8</a:t>
                      </a:r>
                    </a:p>
                  </a:txBody>
                  <a:tcPr anchor="ctr"/>
                </a:tc>
                <a:extLst>
                  <a:ext uri="{0D108BD9-81ED-4DB2-BD59-A6C34878D82A}">
                    <a16:rowId xmlns:a16="http://schemas.microsoft.com/office/drawing/2014/main" val="1095031278"/>
                  </a:ext>
                </a:extLst>
              </a:tr>
              <a:tr h="260062">
                <a:tc>
                  <a:txBody>
                    <a:bodyPr/>
                    <a:lstStyle/>
                    <a:p>
                      <a:pPr algn="ctr"/>
                      <a:r>
                        <a:rPr lang="es-ES_tradnl" sz="1600" dirty="0"/>
                        <a:t>7</a:t>
                      </a:r>
                    </a:p>
                  </a:txBody>
                  <a:tcPr anchor="ctr"/>
                </a:tc>
                <a:tc>
                  <a:txBody>
                    <a:bodyPr/>
                    <a:lstStyle/>
                    <a:p>
                      <a:pPr algn="ctr"/>
                      <a:r>
                        <a:rPr lang="es-ES_tradnl" sz="1600" dirty="0"/>
                        <a:t>312.9</a:t>
                      </a:r>
                    </a:p>
                  </a:txBody>
                  <a:tcPr anchor="ctr"/>
                </a:tc>
                <a:tc>
                  <a:txBody>
                    <a:bodyPr/>
                    <a:lstStyle/>
                    <a:p>
                      <a:pPr algn="ctr"/>
                      <a:r>
                        <a:rPr lang="es-ES_tradnl" sz="1600" dirty="0"/>
                        <a:t>-0.5</a:t>
                      </a:r>
                    </a:p>
                  </a:txBody>
                  <a:tcPr anchor="ctr"/>
                </a:tc>
                <a:tc>
                  <a:txBody>
                    <a:bodyPr/>
                    <a:lstStyle/>
                    <a:p>
                      <a:pPr algn="ctr"/>
                      <a:r>
                        <a:rPr lang="es-ES_tradnl" sz="1600" dirty="0"/>
                        <a:t>-1.7</a:t>
                      </a:r>
                    </a:p>
                  </a:txBody>
                  <a:tcPr anchor="ctr"/>
                </a:tc>
                <a:extLst>
                  <a:ext uri="{0D108BD9-81ED-4DB2-BD59-A6C34878D82A}">
                    <a16:rowId xmlns:a16="http://schemas.microsoft.com/office/drawing/2014/main" val="3273767646"/>
                  </a:ext>
                </a:extLst>
              </a:tr>
              <a:tr h="260062">
                <a:tc>
                  <a:txBody>
                    <a:bodyPr/>
                    <a:lstStyle/>
                    <a:p>
                      <a:pPr algn="ctr"/>
                      <a:r>
                        <a:rPr lang="es-ES_tradnl" sz="1600" dirty="0"/>
                        <a:t>8</a:t>
                      </a:r>
                    </a:p>
                  </a:txBody>
                  <a:tcPr anchor="ctr"/>
                </a:tc>
                <a:tc>
                  <a:txBody>
                    <a:bodyPr/>
                    <a:lstStyle/>
                    <a:p>
                      <a:pPr algn="ctr"/>
                      <a:r>
                        <a:rPr lang="es-ES_tradnl" sz="1600" dirty="0"/>
                        <a:t>-0.4</a:t>
                      </a:r>
                    </a:p>
                  </a:txBody>
                  <a:tcPr anchor="ctr"/>
                </a:tc>
                <a:tc>
                  <a:txBody>
                    <a:bodyPr/>
                    <a:lstStyle/>
                    <a:p>
                      <a:pPr algn="ctr"/>
                      <a:r>
                        <a:rPr lang="es-ES_tradnl" sz="1600" dirty="0"/>
                        <a:t>-0.4</a:t>
                      </a:r>
                    </a:p>
                  </a:txBody>
                  <a:tcPr anchor="ctr"/>
                </a:tc>
                <a:tc>
                  <a:txBody>
                    <a:bodyPr/>
                    <a:lstStyle/>
                    <a:p>
                      <a:pPr algn="ctr"/>
                      <a:r>
                        <a:rPr lang="es-ES_tradnl" sz="1600" dirty="0"/>
                        <a:t>-1.2</a:t>
                      </a:r>
                    </a:p>
                  </a:txBody>
                  <a:tcPr anchor="ctr"/>
                </a:tc>
                <a:extLst>
                  <a:ext uri="{0D108BD9-81ED-4DB2-BD59-A6C34878D82A}">
                    <a16:rowId xmlns:a16="http://schemas.microsoft.com/office/drawing/2014/main" val="3918814761"/>
                  </a:ext>
                </a:extLst>
              </a:tr>
              <a:tr h="260062">
                <a:tc>
                  <a:txBody>
                    <a:bodyPr/>
                    <a:lstStyle/>
                    <a:p>
                      <a:pPr algn="ctr"/>
                      <a:r>
                        <a:rPr lang="es-ES_tradnl" sz="1600" dirty="0"/>
                        <a:t>9</a:t>
                      </a:r>
                    </a:p>
                  </a:txBody>
                  <a:tcPr anchor="ctr"/>
                </a:tc>
                <a:tc>
                  <a:txBody>
                    <a:bodyPr/>
                    <a:lstStyle/>
                    <a:p>
                      <a:pPr algn="ctr"/>
                      <a:r>
                        <a:rPr lang="es-ES_tradnl" sz="1600" dirty="0"/>
                        <a:t>-0.3</a:t>
                      </a:r>
                    </a:p>
                  </a:txBody>
                  <a:tcPr anchor="ctr"/>
                </a:tc>
                <a:tc>
                  <a:txBody>
                    <a:bodyPr/>
                    <a:lstStyle/>
                    <a:p>
                      <a:pPr algn="ctr"/>
                      <a:r>
                        <a:rPr lang="es-ES_tradnl" sz="1600" dirty="0"/>
                        <a:t>-0.3</a:t>
                      </a:r>
                    </a:p>
                  </a:txBody>
                  <a:tcPr anchor="ctr"/>
                </a:tc>
                <a:tc>
                  <a:txBody>
                    <a:bodyPr/>
                    <a:lstStyle/>
                    <a:p>
                      <a:pPr algn="ctr"/>
                      <a:r>
                        <a:rPr lang="es-ES_tradnl" sz="1600" dirty="0"/>
                        <a:t>-0.6</a:t>
                      </a:r>
                    </a:p>
                  </a:txBody>
                  <a:tcPr anchor="ctr"/>
                </a:tc>
                <a:extLst>
                  <a:ext uri="{0D108BD9-81ED-4DB2-BD59-A6C34878D82A}">
                    <a16:rowId xmlns:a16="http://schemas.microsoft.com/office/drawing/2014/main" val="3911379744"/>
                  </a:ext>
                </a:extLst>
              </a:tr>
              <a:tr h="260062">
                <a:tc>
                  <a:txBody>
                    <a:bodyPr/>
                    <a:lstStyle/>
                    <a:p>
                      <a:pPr algn="ctr"/>
                      <a:r>
                        <a:rPr lang="es-ES_tradnl" sz="1600" dirty="0"/>
                        <a:t>10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extLst>
                  <a:ext uri="{0D108BD9-81ED-4DB2-BD59-A6C34878D82A}">
                    <a16:rowId xmlns:a16="http://schemas.microsoft.com/office/drawing/2014/main" val="456323188"/>
                  </a:ext>
                </a:extLst>
              </a:tr>
            </a:tbl>
          </a:graphicData>
        </a:graphic>
      </p:graphicFrame>
      <p:sp>
        <p:nvSpPr>
          <p:cNvPr id="10" name="TextBox 9">
            <a:extLst>
              <a:ext uri="{FF2B5EF4-FFF2-40B4-BE49-F238E27FC236}">
                <a16:creationId xmlns:a16="http://schemas.microsoft.com/office/drawing/2014/main" id="{8A2059A3-BE9C-4620-338B-5A42F5084EA9}"/>
              </a:ext>
            </a:extLst>
          </p:cNvPr>
          <p:cNvSpPr txBox="1"/>
          <p:nvPr/>
        </p:nvSpPr>
        <p:spPr>
          <a:xfrm>
            <a:off x="8482947" y="3638335"/>
            <a:ext cx="3014566" cy="646331"/>
          </a:xfrm>
          <a:prstGeom prst="rect">
            <a:avLst/>
          </a:prstGeom>
          <a:noFill/>
        </p:spPr>
        <p:txBody>
          <a:bodyPr wrap="square" rtlCol="0">
            <a:spAutoFit/>
          </a:bodyPr>
          <a:lstStyle/>
          <a:p>
            <a:r>
              <a:rPr lang="es-ES_tradnl" b="1" dirty="0">
                <a:solidFill>
                  <a:srgbClr val="00B050"/>
                </a:solidFill>
              </a:rPr>
              <a:t>La recompensa promedio para este agente es: 5790</a:t>
            </a:r>
          </a:p>
        </p:txBody>
      </p:sp>
      <p:sp>
        <p:nvSpPr>
          <p:cNvPr id="11" name="TextBox 10">
            <a:extLst>
              <a:ext uri="{FF2B5EF4-FFF2-40B4-BE49-F238E27FC236}">
                <a16:creationId xmlns:a16="http://schemas.microsoft.com/office/drawing/2014/main" id="{F91E3575-A145-CB7F-BDE0-08BDDEFC596A}"/>
              </a:ext>
            </a:extLst>
          </p:cNvPr>
          <p:cNvSpPr txBox="1"/>
          <p:nvPr/>
        </p:nvSpPr>
        <p:spPr>
          <a:xfrm>
            <a:off x="8502994" y="4527232"/>
            <a:ext cx="3014566" cy="646331"/>
          </a:xfrm>
          <a:prstGeom prst="rect">
            <a:avLst/>
          </a:prstGeom>
          <a:noFill/>
        </p:spPr>
        <p:txBody>
          <a:bodyPr wrap="square" rtlCol="0">
            <a:spAutoFit/>
          </a:bodyPr>
          <a:lstStyle/>
          <a:p>
            <a:r>
              <a:rPr lang="es-ES_tradnl" i="1" dirty="0">
                <a:solidFill>
                  <a:srgbClr val="C00000"/>
                </a:solidFill>
              </a:rPr>
              <a:t>La recompensa promedio para un agente aleatorio es: -5113</a:t>
            </a:r>
          </a:p>
        </p:txBody>
      </p:sp>
      <p:sp>
        <p:nvSpPr>
          <p:cNvPr id="8" name="TextBox 7">
            <a:extLst>
              <a:ext uri="{FF2B5EF4-FFF2-40B4-BE49-F238E27FC236}">
                <a16:creationId xmlns:a16="http://schemas.microsoft.com/office/drawing/2014/main" id="{52A20B4A-26FD-DEA8-02C3-BF5C6E59471D}"/>
              </a:ext>
            </a:extLst>
          </p:cNvPr>
          <p:cNvSpPr txBox="1"/>
          <p:nvPr/>
        </p:nvSpPr>
        <p:spPr>
          <a:xfrm>
            <a:off x="1851991" y="3849583"/>
            <a:ext cx="1399807" cy="369332"/>
          </a:xfrm>
          <a:prstGeom prst="rect">
            <a:avLst/>
          </a:prstGeom>
          <a:noFill/>
        </p:spPr>
        <p:txBody>
          <a:bodyPr wrap="none" rtlCol="0">
            <a:spAutoFit/>
          </a:bodyPr>
          <a:lstStyle/>
          <a:p>
            <a:r>
              <a:rPr lang="es-ES_tradnl" dirty="0"/>
              <a:t>Acá termina</a:t>
            </a:r>
          </a:p>
        </p:txBody>
      </p:sp>
      <p:sp>
        <p:nvSpPr>
          <p:cNvPr id="12" name="TextBox 11">
            <a:extLst>
              <a:ext uri="{FF2B5EF4-FFF2-40B4-BE49-F238E27FC236}">
                <a16:creationId xmlns:a16="http://schemas.microsoft.com/office/drawing/2014/main" id="{18EBB6FD-81E9-E628-9A88-9ECA68E403F0}"/>
              </a:ext>
            </a:extLst>
          </p:cNvPr>
          <p:cNvSpPr txBox="1"/>
          <p:nvPr/>
        </p:nvSpPr>
        <p:spPr>
          <a:xfrm>
            <a:off x="875891" y="4830329"/>
            <a:ext cx="2375907" cy="369332"/>
          </a:xfrm>
          <a:prstGeom prst="rect">
            <a:avLst/>
          </a:prstGeom>
          <a:noFill/>
        </p:spPr>
        <p:txBody>
          <a:bodyPr wrap="none" rtlCol="0">
            <a:spAutoFit/>
          </a:bodyPr>
          <a:lstStyle/>
          <a:p>
            <a:r>
              <a:rPr lang="es-ES_tradnl" dirty="0"/>
              <a:t>Acá empieza el agente</a:t>
            </a:r>
          </a:p>
        </p:txBody>
      </p:sp>
    </p:spTree>
    <p:extLst>
      <p:ext uri="{BB962C8B-B14F-4D97-AF65-F5344CB8AC3E}">
        <p14:creationId xmlns:p14="http://schemas.microsoft.com/office/powerpoint/2010/main" val="2650072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En las últimas clases vimos dos áreas conocidas de aprendizaje supervisados. Dejaremos a Aprendizaje no supervisado para AMq1, y vayamos al </a:t>
            </a:r>
            <a:r>
              <a:rPr lang="es-ES" sz="2400" b="1" dirty="0">
                <a:solidFill>
                  <a:schemeClr val="accent6">
                    <a:lumMod val="60000"/>
                    <a:lumOff val="40000"/>
                  </a:schemeClr>
                </a:solidFill>
              </a:rPr>
              <a:t>Aprendizaje por Refuerzo</a:t>
            </a:r>
            <a:r>
              <a:rPr lang="es-ES" sz="2400" dirty="0"/>
              <a:t>.</a:t>
            </a:r>
          </a:p>
          <a:p>
            <a:pPr marL="0" indent="0">
              <a:buNone/>
            </a:pPr>
            <a:r>
              <a:rPr lang="es-ES" sz="2400" i="1" dirty="0">
                <a:solidFill>
                  <a:schemeClr val="accent1"/>
                </a:solidFill>
              </a:rPr>
              <a:t>El aprendizaje por refuerzo es un enfoque de aprendizaje automático donde un agente aprende a tomar decisiones óptimas al interactuar con un entorno, maximizando una señal de recompensa a lo largo del tiempo.</a:t>
            </a:r>
          </a:p>
          <a:p>
            <a:pPr marL="0" indent="0">
              <a:buNone/>
            </a:pPr>
            <a:r>
              <a:rPr lang="es-ES" sz="2400" dirty="0"/>
              <a:t>Para este tipo de aprendizaje es más fácil de pensar usando el concepto de agente.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4059527204"/>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20185</TotalTime>
  <Words>7601</Words>
  <Application>Microsoft Macintosh PowerPoint</Application>
  <PresentationFormat>Widescreen</PresentationFormat>
  <Paragraphs>1102</Paragraphs>
  <Slides>81</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Calisto MT</vt:lpstr>
      <vt:lpstr>Cambria Math</vt:lpstr>
      <vt:lpstr>Times</vt:lpstr>
      <vt:lpstr>Univers Condensed</vt:lpstr>
      <vt:lpstr>ChronicleVTI</vt:lpstr>
      <vt:lpstr>aprendizaje por refuerzo </vt:lpstr>
      <vt:lpstr>Lo que vimos la clase anterior…</vt:lpstr>
      <vt:lpstr>Clasificación</vt:lpstr>
      <vt:lpstr>Regresión Logística</vt:lpstr>
      <vt:lpstr>Regresión Logística</vt:lpstr>
      <vt:lpstr>Clasificador Bayesiano ingenuo</vt:lpstr>
      <vt:lpstr>Clasificador Bayesiano ingenuo</vt:lpstr>
      <vt:lpstr>Aprendizaje por Refuerzo</vt:lpstr>
      <vt:lpstr>aprendizaje por refuerzo</vt:lpstr>
      <vt:lpstr>aprendizaje por refuerzo</vt:lpstr>
      <vt:lpstr>aprendizaje por refuerzo</vt:lpstr>
      <vt:lpstr>aprendizaje por refuerzo</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Categorías de soluciones</vt:lpstr>
      <vt:lpstr>Categorías de soluciones</vt:lpstr>
      <vt:lpstr>Categorías de soluciones</vt:lpstr>
      <vt:lpstr>Categorías de soluciones</vt:lpstr>
      <vt:lpstr>Categorías de soluciones</vt:lpstr>
      <vt:lpstr>Categorías de soluciones</vt:lpstr>
      <vt:lpstr>Categorías de soluciones</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Soluciones iterativas</vt:lpstr>
      <vt:lpstr>CAN IT Play Doom? KINDA…</vt:lpstr>
      <vt:lpstr>CAN IT Play Doom? KINDA…</vt:lpstr>
      <vt:lpstr>CAN IT Play Doom? KINDA…</vt:lpstr>
      <vt:lpstr>CAN IT Play Doom? KINDA…</vt:lpstr>
      <vt:lpstr>CAN IT Play Doom? KINDA…</vt:lpstr>
      <vt:lpstr>CAN IT Play Doom? KINDA…</vt:lpstr>
      <vt:lpstr>CAN IT Play Doom? KINDA…</vt:lpstr>
      <vt:lpstr>CAN IT Play Doom? KINDA…</vt:lpstr>
      <vt:lpstr>CAN IT Play Doom? KINDA…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396</cp:revision>
  <dcterms:created xsi:type="dcterms:W3CDTF">2024-01-28T21:07:34Z</dcterms:created>
  <dcterms:modified xsi:type="dcterms:W3CDTF">2025-04-15T00:50:37Z</dcterms:modified>
</cp:coreProperties>
</file>